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8.xml" ContentType="application/vnd.openxmlformats-officedocument.presentationml.tags+xml"/>
  <Override PartName="/ppt/notesSlides/notesSlide31.xml" ContentType="application/vnd.openxmlformats-officedocument.presentationml.notesSlide+xml"/>
  <Override PartName="/ppt/tags/tag19.xml" ContentType="application/vnd.openxmlformats-officedocument.presentationml.tags+xml"/>
  <Override PartName="/ppt/notesSlides/notesSlide32.xml" ContentType="application/vnd.openxmlformats-officedocument.presentationml.notesSlide+xml"/>
  <Override PartName="/ppt/tags/tag20.xml" ContentType="application/vnd.openxmlformats-officedocument.presentationml.tags+xml"/>
  <Override PartName="/ppt/notesSlides/notesSlide33.xml" ContentType="application/vnd.openxmlformats-officedocument.presentationml.notesSlide+xml"/>
  <Override PartName="/ppt/tags/tag21.xml" ContentType="application/vnd.openxmlformats-officedocument.presentationml.tags+xml"/>
  <Override PartName="/ppt/notesSlides/notesSlide34.xml" ContentType="application/vnd.openxmlformats-officedocument.presentationml.notesSlide+xml"/>
  <Override PartName="/ppt/tags/tag22.xml" ContentType="application/vnd.openxmlformats-officedocument.presentationml.tags+xml"/>
  <Override PartName="/ppt/notesSlides/notesSlide35.xml" ContentType="application/vnd.openxmlformats-officedocument.presentationml.notesSlide+xml"/>
  <Override PartName="/ppt/tags/tag23.xml" ContentType="application/vnd.openxmlformats-officedocument.presentationml.tags+xml"/>
  <Override PartName="/ppt/notesSlides/notesSlide36.xml" ContentType="application/vnd.openxmlformats-officedocument.presentationml.notesSlide+xml"/>
  <Override PartName="/ppt/tags/tag2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25.xml" ContentType="application/vnd.openxmlformats-officedocument.presentationml.tags+xml"/>
  <Override PartName="/ppt/notesSlides/notesSlide40.xml" ContentType="application/vnd.openxmlformats-officedocument.presentationml.notesSlide+xml"/>
  <Override PartName="/ppt/tags/tag26.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27.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8" r:id="rId2"/>
    <p:sldMasterId id="2147483793" r:id="rId3"/>
    <p:sldMasterId id="2147483796" r:id="rId4"/>
  </p:sldMasterIdLst>
  <p:notesMasterIdLst>
    <p:notesMasterId r:id="rId49"/>
  </p:notesMasterIdLst>
  <p:handoutMasterIdLst>
    <p:handoutMasterId r:id="rId50"/>
  </p:handoutMasterIdLst>
  <p:sldIdLst>
    <p:sldId id="350" r:id="rId5"/>
    <p:sldId id="330" r:id="rId6"/>
    <p:sldId id="335" r:id="rId7"/>
    <p:sldId id="260" r:id="rId8"/>
    <p:sldId id="263" r:id="rId9"/>
    <p:sldId id="264" r:id="rId10"/>
    <p:sldId id="414" r:id="rId11"/>
    <p:sldId id="337" r:id="rId12"/>
    <p:sldId id="272" r:id="rId13"/>
    <p:sldId id="271" r:id="rId14"/>
    <p:sldId id="270" r:id="rId15"/>
    <p:sldId id="301" r:id="rId16"/>
    <p:sldId id="311" r:id="rId17"/>
    <p:sldId id="412" r:id="rId18"/>
    <p:sldId id="410" r:id="rId19"/>
    <p:sldId id="419" r:id="rId20"/>
    <p:sldId id="416" r:id="rId21"/>
    <p:sldId id="415" r:id="rId22"/>
    <p:sldId id="336" r:id="rId23"/>
    <p:sldId id="303" r:id="rId24"/>
    <p:sldId id="313" r:id="rId25"/>
    <p:sldId id="388" r:id="rId26"/>
    <p:sldId id="312" r:id="rId27"/>
    <p:sldId id="281" r:id="rId28"/>
    <p:sldId id="421" r:id="rId29"/>
    <p:sldId id="282" r:id="rId30"/>
    <p:sldId id="283" r:id="rId31"/>
    <p:sldId id="417" r:id="rId32"/>
    <p:sldId id="299" r:id="rId33"/>
    <p:sldId id="304" r:id="rId34"/>
    <p:sldId id="285" r:id="rId35"/>
    <p:sldId id="300" r:id="rId36"/>
    <p:sldId id="286" r:id="rId37"/>
    <p:sldId id="298" r:id="rId38"/>
    <p:sldId id="374" r:id="rId39"/>
    <p:sldId id="383" r:id="rId40"/>
    <p:sldId id="418" r:id="rId41"/>
    <p:sldId id="305" r:id="rId42"/>
    <p:sldId id="413" r:id="rId43"/>
    <p:sldId id="291" r:id="rId44"/>
    <p:sldId id="292" r:id="rId45"/>
    <p:sldId id="364" r:id="rId46"/>
    <p:sldId id="294" r:id="rId47"/>
    <p:sldId id="420" r:id="rId48"/>
  </p:sldIdLst>
  <p:sldSz cx="9144000" cy="6858000" type="screen4x3"/>
  <p:notesSz cx="7010400" cy="92964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1" id="{3A92CF10-2169-4BEB-962E-3713868119BE}">
          <p14:sldIdLst>
            <p14:sldId id="350"/>
            <p14:sldId id="330"/>
            <p14:sldId id="335"/>
            <p14:sldId id="260"/>
            <p14:sldId id="263"/>
            <p14:sldId id="264"/>
            <p14:sldId id="414"/>
          </p14:sldIdLst>
        </p14:section>
        <p14:section name="Lesson 2" id="{83CA3C55-9D86-4D7E-9449-01261988DCE0}">
          <p14:sldIdLst>
            <p14:sldId id="337"/>
            <p14:sldId id="272"/>
            <p14:sldId id="271"/>
            <p14:sldId id="270"/>
            <p14:sldId id="301"/>
            <p14:sldId id="311"/>
            <p14:sldId id="412"/>
            <p14:sldId id="410"/>
            <p14:sldId id="419"/>
            <p14:sldId id="416"/>
            <p14:sldId id="415"/>
          </p14:sldIdLst>
        </p14:section>
        <p14:section name="Lesson 3" id="{CF57DC6F-4D02-4E4A-BC25-5AF96F7662B8}">
          <p14:sldIdLst>
            <p14:sldId id="336"/>
            <p14:sldId id="303"/>
            <p14:sldId id="313"/>
            <p14:sldId id="388"/>
            <p14:sldId id="312"/>
            <p14:sldId id="281"/>
            <p14:sldId id="421"/>
            <p14:sldId id="282"/>
            <p14:sldId id="283"/>
            <p14:sldId id="417"/>
          </p14:sldIdLst>
        </p14:section>
        <p14:section name="Lesson 4" id="{71A3E41C-A908-4BA2-BCD5-DA033B5843CE}">
          <p14:sldIdLst>
            <p14:sldId id="299"/>
            <p14:sldId id="304"/>
            <p14:sldId id="285"/>
            <p14:sldId id="300"/>
            <p14:sldId id="286"/>
            <p14:sldId id="298"/>
            <p14:sldId id="374"/>
            <p14:sldId id="383"/>
            <p14:sldId id="418"/>
          </p14:sldIdLst>
        </p14:section>
        <p14:section name="Lesson 5" id="{091839C8-CFAF-4FD8-8A03-04C4B2E176DA}">
          <p14:sldIdLst>
            <p14:sldId id="305"/>
            <p14:sldId id="413"/>
            <p14:sldId id="291"/>
            <p14:sldId id="292"/>
            <p14:sldId id="364"/>
            <p14:sldId id="294"/>
            <p14:sldId id="420"/>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MajorB" lastIdx="3" clrIdx="0"/>
  <p:cmAuthor id="1" name="CMS" initials="SKH" lastIdx="1" clrIdx="1"/>
  <p:cmAuthor id="2" name="DEBORA TERKAY" initials="DT"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DF4"/>
    <a:srgbClr val="D0D8E8"/>
    <a:srgbClr val="E9EDF4"/>
    <a:srgbClr val="4F81BD"/>
    <a:srgbClr val="EBDC1B"/>
    <a:srgbClr val="9BC0F1"/>
    <a:srgbClr val="0033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50" autoAdjust="0"/>
    <p:restoredTop sz="79574" autoAdjust="0"/>
  </p:normalViewPr>
  <p:slideViewPr>
    <p:cSldViewPr>
      <p:cViewPr>
        <p:scale>
          <a:sx n="51" d="100"/>
          <a:sy n="51" d="100"/>
        </p:scale>
        <p:origin x="-77" y="-3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5" d="100"/>
        <a:sy n="115" d="100"/>
      </p:scale>
      <p:origin x="0" y="4608"/>
    </p:cViewPr>
  </p:sorterViewPr>
  <p:notesViewPr>
    <p:cSldViewPr>
      <p:cViewPr varScale="1">
        <p:scale>
          <a:sx n="53" d="100"/>
          <a:sy n="53" d="100"/>
        </p:scale>
        <p:origin x="282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0736" y="4"/>
            <a:ext cx="3038145" cy="464205"/>
          </a:xfrm>
          <a:prstGeom prst="rect">
            <a:avLst/>
          </a:prstGeom>
        </p:spPr>
        <p:txBody>
          <a:bodyPr vert="horz" lIns="88125" tIns="44063" rIns="88125" bIns="44063" rtlCol="0"/>
          <a:lstStyle>
            <a:lvl1pPr algn="r">
              <a:defRPr sz="1100"/>
            </a:lvl1pPr>
          </a:lstStyle>
          <a:p>
            <a:r>
              <a:rPr lang="en-US" dirty="0" smtClean="0"/>
              <a:t>05/01/2013</a:t>
            </a:r>
            <a:endParaRPr lang="en-US" dirty="0"/>
          </a:p>
        </p:txBody>
      </p:sp>
      <p:sp>
        <p:nvSpPr>
          <p:cNvPr id="4" name="Footer Placeholder 3"/>
          <p:cNvSpPr>
            <a:spLocks noGrp="1"/>
          </p:cNvSpPr>
          <p:nvPr>
            <p:ph type="ftr" sz="quarter" idx="2"/>
          </p:nvPr>
        </p:nvSpPr>
        <p:spPr>
          <a:xfrm>
            <a:off x="2" y="8830661"/>
            <a:ext cx="3038145" cy="464205"/>
          </a:xfrm>
          <a:prstGeom prst="rect">
            <a:avLst/>
          </a:prstGeom>
        </p:spPr>
        <p:txBody>
          <a:bodyPr vert="horz" lIns="88125" tIns="44063" rIns="88125" bIns="44063" rtlCol="0" anchor="b"/>
          <a:lstStyle>
            <a:lvl1pPr algn="l">
              <a:defRPr sz="1100"/>
            </a:lvl1pPr>
          </a:lstStyle>
          <a:p>
            <a:r>
              <a:rPr lang="en-US" dirty="0" smtClean="0"/>
              <a:t>v8</a:t>
            </a:r>
            <a:endParaRPr lang="en-US" dirty="0"/>
          </a:p>
        </p:txBody>
      </p:sp>
      <p:sp>
        <p:nvSpPr>
          <p:cNvPr id="5" name="Slide Number Placeholder 4"/>
          <p:cNvSpPr>
            <a:spLocks noGrp="1"/>
          </p:cNvSpPr>
          <p:nvPr>
            <p:ph type="sldNum" sz="quarter" idx="3"/>
          </p:nvPr>
        </p:nvSpPr>
        <p:spPr>
          <a:xfrm>
            <a:off x="3970736" y="8830661"/>
            <a:ext cx="3038145" cy="464205"/>
          </a:xfrm>
          <a:prstGeom prst="rect">
            <a:avLst/>
          </a:prstGeom>
        </p:spPr>
        <p:txBody>
          <a:bodyPr vert="horz" lIns="88125" tIns="44063" rIns="88125" bIns="44063" rtlCol="0" anchor="b"/>
          <a:lstStyle>
            <a:lvl1pPr algn="r">
              <a:defRPr sz="1100"/>
            </a:lvl1pPr>
          </a:lstStyle>
          <a:p>
            <a:fld id="{732D7A19-B4EC-4188-A683-C15AD32CC12C}" type="slidenum">
              <a:rPr lang="en-US" smtClean="0"/>
              <a:pPr/>
              <a:t>‹#›</a:t>
            </a:fld>
            <a:endParaRPr lang="en-US" dirty="0"/>
          </a:p>
        </p:txBody>
      </p:sp>
    </p:spTree>
    <p:extLst>
      <p:ext uri="{BB962C8B-B14F-4D97-AF65-F5344CB8AC3E}">
        <p14:creationId xmlns:p14="http://schemas.microsoft.com/office/powerpoint/2010/main" val="3885614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9" y="0"/>
            <a:ext cx="3037840" cy="464820"/>
          </a:xfrm>
          <a:prstGeom prst="rect">
            <a:avLst/>
          </a:prstGeom>
        </p:spPr>
        <p:txBody>
          <a:bodyPr vert="horz" lIns="93157" tIns="46578" rIns="93157" bIns="46578" rtlCol="0"/>
          <a:lstStyle>
            <a:lvl1pPr algn="r">
              <a:defRPr sz="1200"/>
            </a:lvl1pPr>
          </a:lstStyle>
          <a:p>
            <a:r>
              <a:rPr lang="en-US" dirty="0" smtClean="0"/>
              <a:t>05/01/2013</a:t>
            </a:r>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3157" tIns="46578" rIns="93157" bIns="4657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7" tIns="46578" rIns="93157" bIns="4657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2" y="8829967"/>
            <a:ext cx="3037840" cy="464820"/>
          </a:xfrm>
          <a:prstGeom prst="rect">
            <a:avLst/>
          </a:prstGeom>
        </p:spPr>
        <p:txBody>
          <a:bodyPr vert="horz" lIns="93157" tIns="46578" rIns="93157" bIns="46578" rtlCol="0" anchor="b"/>
          <a:lstStyle>
            <a:lvl1pPr algn="l">
              <a:defRPr sz="1200"/>
            </a:lvl1pPr>
          </a:lstStyle>
          <a:p>
            <a:r>
              <a:rPr lang="en-US" dirty="0" smtClean="0"/>
              <a:t>v8</a:t>
            </a:r>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7" tIns="46578" rIns="93157" bIns="46578" rtlCol="0" anchor="b"/>
          <a:lstStyle>
            <a:lvl1pPr algn="r">
              <a:defRPr sz="1200"/>
            </a:lvl1pPr>
          </a:lstStyle>
          <a:p>
            <a:fld id="{666AA210-F09A-4D2C-988F-5E80B2706499}" type="slidenum">
              <a:rPr lang="en-US" smtClean="0"/>
              <a:pPr/>
              <a:t>‹#›</a:t>
            </a:fld>
            <a:endParaRPr lang="en-US" dirty="0"/>
          </a:p>
        </p:txBody>
      </p:sp>
    </p:spTree>
    <p:extLst>
      <p:ext uri="{BB962C8B-B14F-4D97-AF65-F5344CB8AC3E}">
        <p14:creationId xmlns:p14="http://schemas.microsoft.com/office/powerpoint/2010/main" val="42509208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225425" indent="-106363" algn="l" defTabSz="914400" rtl="0" eaLnBrk="1" latinLnBrk="0" hangingPunct="1">
      <a:buFont typeface="Wingdings" pitchFamily="2" charset="2"/>
      <a:buChar char="§"/>
      <a:defRPr sz="1200" kern="1200">
        <a:solidFill>
          <a:schemeClr val="tx1"/>
        </a:solidFill>
        <a:latin typeface="+mn-lt"/>
        <a:ea typeface="+mn-ea"/>
        <a:cs typeface="+mn-cs"/>
      </a:defRPr>
    </a:lvl2pPr>
    <a:lvl3pPr marL="344488" indent="-119063" algn="l" defTabSz="914400" rtl="0" eaLnBrk="1" latinLnBrk="0" hangingPunct="1">
      <a:buFont typeface="Arial" pitchFamily="34" charset="0"/>
      <a:buChar char="•"/>
      <a:defRPr sz="1200" kern="1200">
        <a:solidFill>
          <a:schemeClr val="tx1"/>
        </a:solidFill>
        <a:latin typeface="+mn-lt"/>
        <a:ea typeface="+mn-ea"/>
        <a:cs typeface="+mn-cs"/>
      </a:defRPr>
    </a:lvl3pPr>
    <a:lvl4pPr marL="463550" indent="-119063" algn="l" defTabSz="914400" rtl="0" eaLnBrk="1" latinLnBrk="0" hangingPunct="1">
      <a:buSzPct val="50000"/>
      <a:buFont typeface="Wingdings" pitchFamily="2" charset="2"/>
      <a:buChar char="q"/>
      <a:defRPr sz="1200" kern="1200">
        <a:solidFill>
          <a:schemeClr val="tx1"/>
        </a:solidFill>
        <a:latin typeface="+mn-lt"/>
        <a:ea typeface="+mn-ea"/>
        <a:cs typeface="+mn-cs"/>
      </a:defRPr>
    </a:lvl4pPr>
    <a:lvl5pPr marL="569913" indent="-106363" algn="l" defTabSz="914400" rtl="0" eaLnBrk="1" latinLnBrk="0" hangingPunct="1">
      <a:buSzPct val="100000"/>
      <a:buFont typeface="Wingdings" pitchFamily="2" charset="2"/>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coverage/dialysis-services-and-supplies.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medicare.gov/publicatio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medicare.gov/Pubs/pdf/11694.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medicare.gov/about-us/affordable-care-act/medicare-and-the-marketplace.html" TargetMode="Externa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cms.gov/Medicare/Health-Plans/Medigap/Downloads/Sale-of-Individual-Market-Policies-to-Certain-Medicare-Beneficiari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medicare.gov/Dialysisfacilitycompare/"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idney.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esrdnetworks.org/"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www.medicare.gov/coverage/dialysis-services-and-supplies.htm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8" Type="http://schemas.openxmlformats.org/officeDocument/2006/relationships/hyperlink" Target="http://www.unos.org/" TargetMode="External"/><Relationship Id="rId3" Type="http://schemas.openxmlformats.org/officeDocument/2006/relationships/hyperlink" Target="http://www.medicare.gov/people-like-me/esrd/dialysis-information.html" TargetMode="External"/><Relationship Id="rId7" Type="http://schemas.openxmlformats.org/officeDocument/2006/relationships/hyperlink" Target="http://www.akfinc.org/"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www.kidney.org/" TargetMode="External"/><Relationship Id="rId5" Type="http://schemas.openxmlformats.org/officeDocument/2006/relationships/hyperlink" Target="http://esrdncc.org/ffcl/" TargetMode="External"/><Relationship Id="rId4" Type="http://schemas.openxmlformats.org/officeDocument/2006/relationships/hyperlink" Target="http://www.esrdnetworks.org/" TargetMode="External"/><Relationship Id="rId9" Type="http://schemas.openxmlformats.org/officeDocument/2006/relationships/hyperlink" Target="http://www.medicare.gov/publications" TargetMode="Externa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medicare.gov/Pubs/pdf/11392.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enters for Medicare and Medicaid Services National Training Program Module 7 Medicare Preventive Services"/>
          <p:cNvSpPr>
            <a:spLocks noGrp="1" noRot="1" noChangeAspect="1"/>
          </p:cNvSpPr>
          <p:nvPr>
            <p:ph type="sldImg"/>
          </p:nvPr>
        </p:nvSpPr>
        <p:spPr>
          <a:xfrm>
            <a:off x="1201738" y="736600"/>
            <a:ext cx="4651375" cy="3487738"/>
          </a:xfrm>
        </p:spPr>
      </p:sp>
      <p:sp>
        <p:nvSpPr>
          <p:cNvPr id="3" name="Notes Placeholder 2"/>
          <p:cNvSpPr>
            <a:spLocks noGrp="1"/>
          </p:cNvSpPr>
          <p:nvPr>
            <p:ph type="body" idx="1"/>
          </p:nvPr>
        </p:nvSpPr>
        <p:spPr>
          <a:xfrm>
            <a:off x="758891" y="4418109"/>
            <a:ext cx="5530427" cy="4466122"/>
          </a:xfrm>
        </p:spPr>
        <p:txBody>
          <a:bodyPr>
            <a:normAutofit/>
          </a:bodyPr>
          <a:lstStyle/>
          <a:p>
            <a:pPr marL="1531" indent="-1531">
              <a:spcBef>
                <a:spcPts val="600"/>
              </a:spcBef>
            </a:pPr>
            <a:r>
              <a:rPr lang="en-US" dirty="0" smtClean="0"/>
              <a:t>Module 6 explains </a:t>
            </a:r>
            <a:r>
              <a:rPr lang="en-US" i="0" dirty="0" smtClean="0"/>
              <a:t>Medicare for people </a:t>
            </a:r>
            <a:r>
              <a:rPr lang="en-US" dirty="0"/>
              <a:t>w</a:t>
            </a:r>
            <a:r>
              <a:rPr lang="en-US" i="0" dirty="0" smtClean="0"/>
              <a:t>ith End-Stage Renal Disease</a:t>
            </a:r>
            <a:r>
              <a:rPr lang="en-US" dirty="0" smtClean="0"/>
              <a:t>.</a:t>
            </a:r>
            <a:endParaRPr lang="en-US" i="1" dirty="0" smtClean="0"/>
          </a:p>
          <a:p>
            <a:pPr>
              <a:lnSpc>
                <a:spcPct val="115000"/>
              </a:lnSpc>
              <a:spcBef>
                <a:spcPts val="600"/>
              </a:spcBef>
            </a:pPr>
            <a:r>
              <a:rPr lang="en-US" dirty="0">
                <a:ea typeface="Calibri"/>
              </a:rPr>
              <a:t>This training module was developed and approved by the Centers for Medicare &amp; Medicaid Services (CMS), the federal agency that administers Medicare, Medicaid, the Children’s Health Insurance Program (CHIP), and the Federally-facilitated Health Insurance Marketplace. </a:t>
            </a:r>
          </a:p>
          <a:p>
            <a:pPr>
              <a:lnSpc>
                <a:spcPct val="115000"/>
              </a:lnSpc>
              <a:spcBef>
                <a:spcPts val="600"/>
              </a:spcBef>
            </a:pPr>
            <a:r>
              <a:rPr lang="en-US" dirty="0">
                <a:ea typeface="Calibri"/>
              </a:rPr>
              <a:t>The information in this module was correct as of May 2015</a:t>
            </a:r>
            <a:r>
              <a:rPr lang="en-US" dirty="0" smtClean="0">
                <a:ea typeface="Calibri"/>
              </a:rPr>
              <a:t>. To </a:t>
            </a:r>
            <a:r>
              <a:rPr lang="en-US" dirty="0">
                <a:ea typeface="Calibri"/>
              </a:rPr>
              <a:t>check for an updated version </a:t>
            </a:r>
            <a:r>
              <a:rPr lang="en-US" dirty="0" smtClean="0">
                <a:ea typeface="Calibri"/>
              </a:rPr>
              <a:t>visit </a:t>
            </a:r>
            <a:r>
              <a:rPr lang="en-US" sz="1200" u="sng" kern="1200" dirty="0" smtClean="0">
                <a:solidFill>
                  <a:schemeClr val="tx1"/>
                </a:solidFill>
                <a:effectLst/>
                <a:latin typeface="+mn-lt"/>
                <a:ea typeface="+mn-ea"/>
                <a:cs typeface="+mn-cs"/>
                <a:hlinkClick r:id="rId3"/>
              </a:rPr>
              <a:t>CMS.gov/outreach-and-education/training/</a:t>
            </a:r>
            <a:r>
              <a:rPr lang="en-US" sz="1200" u="sng" kern="1200" dirty="0" err="1" smtClean="0">
                <a:solidFill>
                  <a:schemeClr val="tx1"/>
                </a:solidFill>
                <a:effectLst/>
                <a:latin typeface="+mn-lt"/>
                <a:ea typeface="+mn-ea"/>
                <a:cs typeface="+mn-cs"/>
                <a:hlinkClick r:id="rId3"/>
              </a:rPr>
              <a:t>cmsnationaltrainingprogram</a:t>
            </a:r>
            <a:r>
              <a:rPr lang="en-US" sz="1200" u="sng" kern="1200" dirty="0" smtClean="0">
                <a:solidFill>
                  <a:schemeClr val="tx1"/>
                </a:solidFill>
                <a:effectLst/>
                <a:latin typeface="+mn-lt"/>
                <a:ea typeface="+mn-ea"/>
                <a:cs typeface="+mn-cs"/>
                <a:hlinkClick r:id="rId3"/>
              </a:rPr>
              <a:t>/index.html</a:t>
            </a:r>
            <a:r>
              <a:rPr lang="en-US" sz="1200" kern="1200" dirty="0" smtClean="0">
                <a:solidFill>
                  <a:schemeClr val="tx1"/>
                </a:solidFill>
                <a:effectLst/>
                <a:latin typeface="+mn-lt"/>
                <a:ea typeface="+mn-ea"/>
                <a:cs typeface="+mn-cs"/>
              </a:rPr>
              <a:t>. </a:t>
            </a:r>
            <a:r>
              <a:rPr lang="en-US" dirty="0" smtClean="0">
                <a:ea typeface="Calibri"/>
              </a:rPr>
              <a:t> The </a:t>
            </a:r>
            <a:r>
              <a:rPr lang="en-US" dirty="0">
                <a:ea typeface="Calibri"/>
              </a:rPr>
              <a:t>CMS National Training Program provides this as an informational resource for our partners. It’s not a legal document or intended for press purposes. The press can contact the CMS Press Office at </a:t>
            </a:r>
            <a:r>
              <a:rPr lang="en-US" u="sng" dirty="0">
                <a:solidFill>
                  <a:srgbClr val="006699"/>
                </a:solidFill>
                <a:ea typeface="Calibri"/>
                <a:hlinkClick r:id="rId4"/>
              </a:rPr>
              <a:t>press@cms.hhs.gov</a:t>
            </a:r>
            <a:r>
              <a:rPr lang="en-US" dirty="0">
                <a:ea typeface="Calibri"/>
              </a:rPr>
              <a:t>. </a:t>
            </a:r>
            <a:r>
              <a:rPr lang="en-US" dirty="0">
                <a:solidFill>
                  <a:srgbClr val="000000"/>
                </a:solidFill>
                <a:ea typeface="Calibri"/>
              </a:rPr>
              <a:t>Official Medicare </a:t>
            </a:r>
            <a:r>
              <a:rPr lang="en-US" dirty="0" smtClean="0">
                <a:solidFill>
                  <a:srgbClr val="000000"/>
                </a:solidFill>
                <a:ea typeface="Calibri"/>
              </a:rPr>
              <a:t>program </a:t>
            </a:r>
            <a:r>
              <a:rPr lang="en-US" dirty="0">
                <a:solidFill>
                  <a:srgbClr val="000000"/>
                </a:solidFill>
                <a:ea typeface="Calibri"/>
              </a:rPr>
              <a:t>legal guidance is contained in the relevant statutes, regulations, and rulings.</a:t>
            </a:r>
            <a:endParaRPr lang="en-US" dirty="0">
              <a:latin typeface="Times New Roman"/>
              <a:ea typeface="Calibri"/>
            </a:endParaRPr>
          </a:p>
          <a:p>
            <a:pPr>
              <a:spcBef>
                <a:spcPts val="602"/>
              </a:spcBef>
            </a:pPr>
            <a:endParaRPr lang="en-US" dirty="0" smtClean="0"/>
          </a:p>
        </p:txBody>
      </p:sp>
      <p:sp>
        <p:nvSpPr>
          <p:cNvPr id="6" name="Slide Number Placeholder 5"/>
          <p:cNvSpPr>
            <a:spLocks noGrp="1"/>
          </p:cNvSpPr>
          <p:nvPr>
            <p:ph type="sldNum" sz="quarter" idx="12"/>
          </p:nvPr>
        </p:nvSpPr>
        <p:spPr/>
        <p:txBody>
          <a:bodyPr/>
          <a:lstStyle/>
          <a:p>
            <a:pPr>
              <a:defRPr/>
            </a:pPr>
            <a:fld id="{A35EDB75-A320-4BDD-BF36-287FFD451107}" type="slidenum">
              <a:rPr lang="en-US" smtClean="0"/>
              <a:pPr>
                <a:defRPr/>
              </a:pPr>
              <a:t>1</a:t>
            </a:fld>
            <a:endParaRPr lang="en-US" dirty="0"/>
          </a:p>
        </p:txBody>
      </p:sp>
    </p:spTree>
    <p:extLst>
      <p:ext uri="{BB962C8B-B14F-4D97-AF65-F5344CB8AC3E}">
        <p14:creationId xmlns:p14="http://schemas.microsoft.com/office/powerpoint/2010/main" val="3678869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xfrm>
            <a:off x="758890" y="4418109"/>
            <a:ext cx="5337110" cy="4183995"/>
          </a:xfrm>
          <a:noFill/>
        </p:spPr>
        <p:txBody>
          <a:bodyPr wrap="square" numCol="1" anchor="t" anchorCtr="0" compatLnSpc="1">
            <a:prstTxWarp prst="textNoShape">
              <a:avLst/>
            </a:prstTxWarp>
          </a:bodyPr>
          <a:lstStyle/>
          <a:p>
            <a:pPr>
              <a:spcBef>
                <a:spcPts val="602"/>
              </a:spcBef>
            </a:pPr>
            <a:r>
              <a:rPr lang="en-US" dirty="0" smtClean="0"/>
              <a:t>If you enroll in Part A and wait to enroll in Part B, you may have a gap in coverage, since most expenses incurred for ESRD are covered by Part B rather than Part A. You’ll only be able to enroll in Part B during a General Enrollment Period, January 1 to March 31 each year, with Part B coverage effective July 1 of the same year.</a:t>
            </a:r>
          </a:p>
          <a:p>
            <a:pPr>
              <a:spcBef>
                <a:spcPts val="602"/>
              </a:spcBef>
            </a:pPr>
            <a:r>
              <a:rPr lang="en-US" dirty="0" smtClean="0"/>
              <a:t>In addition, your Part B premium may be higher. This late enrollment penalty is 10% for each 12-month period you were eligible but not enrolled.</a:t>
            </a:r>
          </a:p>
          <a:p>
            <a:pPr defTabSz="931774">
              <a:spcBef>
                <a:spcPts val="602"/>
              </a:spcBef>
              <a:defRPr/>
            </a:pPr>
            <a:r>
              <a:rPr lang="en-US" dirty="0" smtClean="0"/>
              <a:t>There’s no Special Enrollment Period for Part B if you have ESRD. This includes </a:t>
            </a:r>
            <a:r>
              <a:rPr lang="en-US" dirty="0"/>
              <a:t>individuals who are dually-entitled to Medicare based on ESRD and age or disability</a:t>
            </a:r>
            <a:r>
              <a:rPr lang="en-US" dirty="0" smtClean="0"/>
              <a:t>.</a:t>
            </a:r>
            <a:endParaRPr lang="en-US" dirty="0"/>
          </a:p>
        </p:txBody>
      </p:sp>
      <p:sp>
        <p:nvSpPr>
          <p:cNvPr id="7885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230ADD4-287C-4BA9-A139-6F69D142AADF}"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3847658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xfrm>
            <a:off x="758892" y="4418106"/>
            <a:ext cx="5257800" cy="4218374"/>
          </a:xfrm>
        </p:spPr>
        <p:txBody>
          <a:bodyPr wrap="square" numCol="1" anchor="t" anchorCtr="0" compatLnSpc="1">
            <a:prstTxWarp prst="textNoShape">
              <a:avLst/>
            </a:prstTxWarp>
            <a:normAutofit/>
          </a:bodyPr>
          <a:lstStyle/>
          <a:p>
            <a:pPr defTabSz="931651">
              <a:lnSpc>
                <a:spcPct val="110000"/>
              </a:lnSpc>
              <a:spcBef>
                <a:spcPts val="602"/>
              </a:spcBef>
              <a:defRPr/>
            </a:pPr>
            <a:r>
              <a:rPr lang="en-US" dirty="0" smtClean="0"/>
              <a:t>You can enroll in Medicare Part A and Part B based on ESRD at your local Social Security office. Social Security will need your doctor or the dialysis facility to complete Form CMS-2728 to document that you have ESRD and can get Medicare. If Form CMS-2728 is sent to Social Security before you apply, the office may contact you to ask if you want to complete an application. </a:t>
            </a:r>
          </a:p>
          <a:p>
            <a:pPr defTabSz="931651">
              <a:lnSpc>
                <a:spcPct val="110000"/>
              </a:lnSpc>
              <a:spcBef>
                <a:spcPts val="602"/>
              </a:spcBef>
              <a:defRPr/>
            </a:pPr>
            <a:r>
              <a:rPr lang="en-US" dirty="0" smtClean="0"/>
              <a:t>In general, Medicare is the secondary payer of benefits for the first 30 months of Medicare eligibility (known as the 30-month coordination period) for people with ESRD who have an employer group health plan or union group health plan (GHP) coverage. If your GHP coverage will pay for most or all of your health care costs (for example, if it doesn’t have a yearly deductible), you may want to delay enrolling in Part A and Part B until you’re getting near to the end of the 30-month coordination period. If you delay enrollment, you won’t have to pay the Part B premium for coverage you don’t need yet. After the 30-month coordination period, you should enroll in Part A and Part B. </a:t>
            </a:r>
          </a:p>
          <a:p>
            <a:pPr defTabSz="931651">
              <a:lnSpc>
                <a:spcPct val="110000"/>
              </a:lnSpc>
              <a:spcBef>
                <a:spcPts val="602"/>
              </a:spcBef>
              <a:defRPr/>
            </a:pPr>
            <a:r>
              <a:rPr lang="en-US" dirty="0" smtClean="0"/>
              <a:t>If you’ll soon receive a kidney transplant, get the facts about eligibility and enrollment before deciding to delay because there are shorter time periods for eligibility and enrollment deadlines for transplant recipients (see slides 14–16).</a:t>
            </a:r>
          </a:p>
          <a:p>
            <a:pPr>
              <a:lnSpc>
                <a:spcPct val="110000"/>
              </a:lnSpc>
              <a:spcBef>
                <a:spcPts val="602"/>
              </a:spcBef>
              <a:defRPr/>
            </a:pPr>
            <a:r>
              <a:rPr lang="en-US" dirty="0" smtClean="0"/>
              <a:t>Call Social Security at 1-800-772-1213 to make an appointment to enroll in Medicare based on ESRD. TTY users should call 1-800-325-0778.</a:t>
            </a:r>
          </a:p>
        </p:txBody>
      </p:sp>
      <p:sp>
        <p:nvSpPr>
          <p:cNvPr id="7782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98D788-73F6-4B91-BB65-D8CA6B9F93A3}"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1094771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xfrm>
            <a:off x="701041" y="4426861"/>
            <a:ext cx="5608320" cy="4259940"/>
          </a:xfrm>
          <a:noFill/>
        </p:spPr>
        <p:txBody>
          <a:bodyPr wrap="square" numCol="1" anchor="t" anchorCtr="0" compatLnSpc="1">
            <a:prstTxWarp prst="textNoShape">
              <a:avLst/>
            </a:prstTxWarp>
            <a:normAutofit/>
          </a:bodyPr>
          <a:lstStyle/>
          <a:p>
            <a:pPr>
              <a:spcBef>
                <a:spcPts val="602"/>
              </a:spcBef>
            </a:pPr>
            <a:r>
              <a:rPr lang="en-US" dirty="0" smtClean="0"/>
              <a:t>If you’re eligible for Medicare because you get a regular course of dialysis treatments, your Medicare entitlement will usually start the fourth month of a regular course of dialysis. Therefore, Medicare generally won’t pay anything during your first 3 months of a regular course of dialysis unless you already have Medicare because of age or disability. If you’re covered by a group health plan (GHP), that plan is generally the only payer for the first 3 months of a regular course of dialysis.</a:t>
            </a:r>
          </a:p>
          <a:p>
            <a:pPr defTabSz="914011">
              <a:spcBef>
                <a:spcPts val="602"/>
              </a:spcBef>
              <a:defRPr/>
            </a:pPr>
            <a:r>
              <a:rPr lang="en-US" dirty="0" smtClean="0"/>
              <a:t>Once you have Medicare coverage because of ESRD:</a:t>
            </a:r>
          </a:p>
          <a:p>
            <a:pPr marL="168294" lvl="1" indent="-168294" defTabSz="914011">
              <a:spcBef>
                <a:spcPts val="602"/>
              </a:spcBef>
              <a:defRPr/>
            </a:pPr>
            <a:r>
              <a:rPr lang="en-US" dirty="0" smtClean="0"/>
              <a:t>There’s a period when your GHP will pay first on your health care bills and Medicare will pay second. This period is called a 30-month coordination period. However, some Medicare plans sponsored by employers will pay first. Contact your plan’s benefits administrator for more information.</a:t>
            </a:r>
          </a:p>
          <a:p>
            <a:pPr marL="168294" indent="-168294">
              <a:spcBef>
                <a:spcPts val="602"/>
              </a:spcBef>
              <a:buFont typeface="Wingdings" pitchFamily="2" charset="2"/>
              <a:buChar char="§"/>
              <a:defRPr/>
            </a:pPr>
            <a:r>
              <a:rPr lang="en-US" dirty="0" smtClean="0"/>
              <a:t>There’s a separate 30-month coordination period each time you enroll in Medicare based on ESRD. </a:t>
            </a:r>
            <a:r>
              <a:rPr lang="en-US" dirty="0"/>
              <a:t>For example, if you get a kidney transplant that functions for 36 months, your Medicare coverage will end. If after 36 months you </a:t>
            </a:r>
            <a:r>
              <a:rPr lang="en-US" dirty="0" smtClean="0"/>
              <a:t>enroll </a:t>
            </a:r>
            <a:r>
              <a:rPr lang="en-US" dirty="0"/>
              <a:t>in Medicare again because you start dialysis or get another transplant, your Medicare coverage will start </a:t>
            </a:r>
            <a:r>
              <a:rPr lang="en-US" dirty="0" smtClean="0"/>
              <a:t>again right away. There will be no 3-month waiting period before Medicare begins to pay. However, there will be a new 30-month coordination period if you have GHP coverage.</a:t>
            </a:r>
          </a:p>
          <a:p>
            <a:pPr>
              <a:spcBef>
                <a:spcPts val="602"/>
              </a:spcBef>
            </a:pPr>
            <a:endParaRPr lang="en-US" dirty="0" smtClean="0"/>
          </a:p>
        </p:txBody>
      </p:sp>
      <p:sp>
        <p:nvSpPr>
          <p:cNvPr id="8192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124967-619E-40C8-93E5-5B27148801B5}" type="slidenum">
              <a:rPr lang="en-US"/>
              <a:pPr fontAlgn="base">
                <a:spcBef>
                  <a:spcPct val="0"/>
                </a:spcBef>
                <a:spcAft>
                  <a:spcPct val="0"/>
                </a:spcAft>
                <a:defRPr/>
              </a:pPr>
              <a:t>12</a:t>
            </a:fld>
            <a:endParaRPr lang="en-US" dirty="0"/>
          </a:p>
        </p:txBody>
      </p:sp>
    </p:spTree>
    <p:extLst>
      <p:ext uri="{BB962C8B-B14F-4D97-AF65-F5344CB8AC3E}">
        <p14:creationId xmlns:p14="http://schemas.microsoft.com/office/powerpoint/2010/main" val="45702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xfrm>
            <a:off x="377458" y="4264712"/>
            <a:ext cx="6331769" cy="4726888"/>
          </a:xfrm>
          <a:noFill/>
        </p:spPr>
        <p:txBody>
          <a:bodyPr wrap="square" numCol="1" anchor="t" anchorCtr="0" compatLnSpc="1">
            <a:prstTxWarp prst="textNoShape">
              <a:avLst/>
            </a:prstTxWarp>
            <a:normAutofit/>
          </a:bodyPr>
          <a:lstStyle/>
          <a:p>
            <a:pPr>
              <a:spcBef>
                <a:spcPts val="611"/>
              </a:spcBef>
            </a:pPr>
            <a:r>
              <a:rPr lang="en-US" dirty="0" smtClean="0">
                <a:solidFill>
                  <a:srgbClr val="231F20"/>
                </a:solidFill>
              </a:rPr>
              <a:t>The 30-month coordination period starts the first month you’re able to get Medicare, even if you haven't signed up yet.</a:t>
            </a:r>
          </a:p>
          <a:p>
            <a:pPr>
              <a:spcBef>
                <a:spcPts val="611"/>
              </a:spcBef>
            </a:pPr>
            <a:r>
              <a:rPr lang="en-US" b="1" dirty="0" smtClean="0">
                <a:solidFill>
                  <a:srgbClr val="231F20"/>
                </a:solidFill>
              </a:rPr>
              <a:t>Example: </a:t>
            </a:r>
            <a:r>
              <a:rPr lang="en-US" dirty="0" smtClean="0">
                <a:solidFill>
                  <a:srgbClr val="231F20"/>
                </a:solidFill>
              </a:rPr>
              <a:t>You start dialysis in June. The 30-month coordination period generally starts September 1 (the fourth month of dialysis even if you don’t have Medicare). Tell your providers if you have group health plan (GHP) coverage during this period so your services are billed correctly. After the 30-month coordination period, Medicare pays first for all Medicare-covered services. Your GHP may pay for services not covered by Medicare. If you’re covered by an employer group health plan (EGHP), you may want to delay applying for Medicare. Here are some things to consider:</a:t>
            </a:r>
          </a:p>
          <a:p>
            <a:pPr marL="174708" indent="-174708">
              <a:spcBef>
                <a:spcPts val="611"/>
              </a:spcBef>
              <a:buFont typeface="Wingdings" panose="05000000000000000000" pitchFamily="2" charset="2"/>
              <a:buChar char="§"/>
            </a:pPr>
            <a:r>
              <a:rPr lang="en-US" dirty="0" smtClean="0">
                <a:solidFill>
                  <a:srgbClr val="231F20"/>
                </a:solidFill>
              </a:rPr>
              <a:t>If your GHP pays all of your health care costs with no deductible or coinsurance, you may want to delay enrolling in Medicare until shortly before the 30-month coordination period ends to avoid a break in coverage. Many EGHPs will cut off primary payment after the 30th month. If you pay a deductible or coinsurance under your GHP, enrolling in Medicare Parts A and B could pay those costs.</a:t>
            </a:r>
          </a:p>
          <a:p>
            <a:pPr marL="174708" indent="-174708">
              <a:spcBef>
                <a:spcPts val="611"/>
              </a:spcBef>
              <a:buFont typeface="Wingdings" panose="05000000000000000000" pitchFamily="2" charset="2"/>
              <a:buChar char="§"/>
            </a:pPr>
            <a:r>
              <a:rPr lang="en-US" dirty="0" smtClean="0">
                <a:solidFill>
                  <a:srgbClr val="231F20"/>
                </a:solidFill>
              </a:rPr>
              <a:t>If you enroll in Part A but delay Part B, you don’t pay the Part B premium during this time. However, you’ll have to wait until the next General Enrollment Period (January 1–March 31) to enroll (coverage effective July 1) and your premium may be higher.</a:t>
            </a:r>
          </a:p>
          <a:p>
            <a:pPr marL="174708" indent="-174708">
              <a:spcBef>
                <a:spcPts val="611"/>
              </a:spcBef>
              <a:buFont typeface="Wingdings" panose="05000000000000000000" pitchFamily="2" charset="2"/>
              <a:buChar char="§"/>
            </a:pPr>
            <a:r>
              <a:rPr lang="en-US" dirty="0" smtClean="0">
                <a:solidFill>
                  <a:srgbClr val="231F20"/>
                </a:solidFill>
              </a:rPr>
              <a:t>If you enroll in Part A but delay Part D (Medicare Prescription Drug Coverage), you don’t have to pay a Part D premium during this time. You may have to wait until the next Open Enrollment Period to enroll (from October 15–December 7, with coverage effective January 1) and your premium may be higher without creditable drug coverage, which means that the coverage is expected to pay on average as much as the standard Medicare prescription drug coverage.</a:t>
            </a:r>
          </a:p>
        </p:txBody>
      </p:sp>
      <p:sp>
        <p:nvSpPr>
          <p:cNvPr id="8294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073FFC-CA35-40F9-A35A-24035F635BAC}"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312528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31774" rtl="0" eaLnBrk="1" fontAlgn="auto" latinLnBrk="0" hangingPunct="1">
              <a:lnSpc>
                <a:spcPct val="100000"/>
              </a:lnSpc>
              <a:spcBef>
                <a:spcPts val="602"/>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Immunosuppressive drug therapy is only covered by Medicare Part B for people who were entitled to Part A at the time of a kidney transplant, provided that </a:t>
            </a:r>
          </a:p>
          <a:p>
            <a:pPr marL="171450" marR="0" lvl="0" indent="-171450" algn="l" defTabSz="931774"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lang="en-US" dirty="0">
                <a:solidFill>
                  <a:prstClr val="black"/>
                </a:solidFill>
              </a:rPr>
              <a:t>T</a:t>
            </a:r>
            <a:r>
              <a:rPr kumimoji="0" lang="en-US" b="0" i="0" u="none" strike="noStrike" kern="1200" cap="none" spc="0" normalizeH="0" baseline="0" noProof="0" dirty="0" smtClean="0">
                <a:ln>
                  <a:noFill/>
                </a:ln>
                <a:solidFill>
                  <a:prstClr val="black"/>
                </a:solidFill>
                <a:effectLst/>
                <a:uLnTx/>
                <a:uFillTx/>
              </a:rPr>
              <a:t>he transplant was performed at a Medicare-approved facility, and </a:t>
            </a:r>
          </a:p>
          <a:p>
            <a:pPr marL="171450" marR="0" lvl="0" indent="-171450" algn="l" defTabSz="931774"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kumimoji="0" lang="en-US" b="0" i="0" u="none" strike="noStrike" kern="1200" cap="none" spc="0" normalizeH="0" baseline="0" noProof="0" dirty="0" smtClean="0">
                <a:ln>
                  <a:noFill/>
                </a:ln>
                <a:solidFill>
                  <a:prstClr val="black"/>
                </a:solidFill>
                <a:effectLst/>
                <a:uLnTx/>
                <a:uFillTx/>
              </a:rPr>
              <a:t>Medicare made a payment for the transplant</a:t>
            </a:r>
            <a:r>
              <a:rPr lang="en-US" dirty="0" smtClean="0">
                <a:solidFill>
                  <a:prstClr val="black"/>
                </a:solidFill>
              </a:rPr>
              <a:t>, or</a:t>
            </a:r>
          </a:p>
          <a:p>
            <a:pPr marL="171450" marR="0" lvl="0" indent="-171450" algn="l" defTabSz="931774" rtl="0" eaLnBrk="1" fontAlgn="auto" latinLnBrk="0" hangingPunct="1">
              <a:lnSpc>
                <a:spcPct val="100000"/>
              </a:lnSpc>
              <a:spcBef>
                <a:spcPts val="602"/>
              </a:spcBef>
              <a:spcAft>
                <a:spcPts val="0"/>
              </a:spcAft>
              <a:buClrTx/>
              <a:buSzTx/>
              <a:buFont typeface="Wingdings" panose="05000000000000000000" pitchFamily="2" charset="2"/>
              <a:buChar char="§"/>
              <a:tabLst/>
              <a:defRPr/>
            </a:pPr>
            <a:r>
              <a:rPr lang="en-US" noProof="0" dirty="0" smtClean="0">
                <a:solidFill>
                  <a:prstClr val="black"/>
                </a:solidFill>
              </a:rPr>
              <a:t>I</a:t>
            </a:r>
            <a:r>
              <a:rPr kumimoji="0" lang="en-US" b="0" i="0" u="none" strike="noStrike" kern="1200" cap="none" spc="0" normalizeH="0" baseline="0" noProof="0" dirty="0" smtClean="0">
                <a:ln>
                  <a:noFill/>
                </a:ln>
                <a:solidFill>
                  <a:prstClr val="black"/>
                </a:solidFill>
                <a:effectLst/>
                <a:uLnTx/>
                <a:uFillTx/>
              </a:rPr>
              <a:t>f Medicare made no payment, Medicare was the secondary payer</a:t>
            </a:r>
          </a:p>
          <a:p>
            <a:pPr marL="0" marR="0" lvl="0" indent="0" algn="l" defTabSz="931774" rtl="0" eaLnBrk="1" fontAlgn="auto" latinLnBrk="0" hangingPunct="1">
              <a:lnSpc>
                <a:spcPct val="100000"/>
              </a:lnSpc>
              <a:spcBef>
                <a:spcPts val="602"/>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Medicare entitlement ends 36 months after a successful kidney transplant if ESRD is the only reason for Medicare entitlement, i.e., the person isn’t 65 and doesn’t get Social Security disability benefits. Enrolling in Part D (Medicare prescription drug coverage) doesn’t change this period.</a:t>
            </a:r>
          </a:p>
          <a:p>
            <a:pPr marL="0" marR="0" lvl="0" indent="0" algn="l" defTabSz="931774" rtl="0" eaLnBrk="1" fontAlgn="auto" latinLnBrk="0" hangingPunct="1">
              <a:lnSpc>
                <a:spcPct val="100000"/>
              </a:lnSpc>
              <a:spcBef>
                <a:spcPts val="602"/>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If Part B covers these drugs, and you have a Part D plan, the Part B coinsurance costs don’t count toward your Part D catastrophic coverage (true out-of-pocket costs).</a:t>
            </a:r>
          </a:p>
          <a:p>
            <a:pPr marL="0" marR="0" lvl="0" indent="0" algn="l" defTabSz="931774" rtl="0" eaLnBrk="1" fontAlgn="auto" latinLnBrk="0" hangingPunct="1">
              <a:lnSpc>
                <a:spcPct val="100000"/>
              </a:lnSpc>
              <a:spcBef>
                <a:spcPts val="602"/>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rPr>
              <a:t>People who don’t meet the conditions for Part B coverage of immunosuppressive drugs may be able to get coverage by enrolling in Part D. However, Part D won’t cover immunosuppressive drugs if they would be covered by Part B, but the person hasn’t enrolled in Part B. Part D could help pay for outpatient drugs needed to treat other medical conditions, such as high blood pressure, uncontrolled blood sugar, or high cholesterol.</a:t>
            </a:r>
          </a:p>
        </p:txBody>
      </p:sp>
      <p:sp>
        <p:nvSpPr>
          <p:cNvPr id="4" name="Slide Number Placeholder 3"/>
          <p:cNvSpPr>
            <a:spLocks noGrp="1"/>
          </p:cNvSpPr>
          <p:nvPr>
            <p:ph type="sldNum" sz="quarter" idx="10"/>
          </p:nvPr>
        </p:nvSpPr>
        <p:spPr/>
        <p:txBody>
          <a:bodyPr/>
          <a:lstStyle/>
          <a:p>
            <a:fld id="{666AA210-F09A-4D2C-988F-5E80B2706499}" type="slidenum">
              <a:rPr lang="en-US" smtClean="0"/>
              <a:pPr/>
              <a:t>14</a:t>
            </a:fld>
            <a:endParaRPr lang="en-US" dirty="0"/>
          </a:p>
        </p:txBody>
      </p:sp>
    </p:spTree>
    <p:extLst>
      <p:ext uri="{BB962C8B-B14F-4D97-AF65-F5344CB8AC3E}">
        <p14:creationId xmlns:p14="http://schemas.microsoft.com/office/powerpoint/2010/main" val="380726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19600"/>
            <a:ext cx="6019800" cy="4183380"/>
          </a:xfrm>
        </p:spPr>
        <p:txBody>
          <a:bodyPr>
            <a:normAutofit/>
          </a:bodyPr>
          <a:lstStyle/>
          <a:p>
            <a:pPr>
              <a:spcBef>
                <a:spcPts val="591"/>
              </a:spcBef>
            </a:pPr>
            <a:r>
              <a:rPr lang="en-US" dirty="0" smtClean="0"/>
              <a:t>Medicare coverage usually begins on the first day of the fourth month of a regular course of dialysis. This initial 3</a:t>
            </a:r>
            <a:r>
              <a:rPr lang="en-US" strike="sngStrike" dirty="0" smtClean="0"/>
              <a:t> </a:t>
            </a:r>
            <a:r>
              <a:rPr lang="en-US" dirty="0" smtClean="0"/>
              <a:t>month period is called the qualifying period.</a:t>
            </a:r>
          </a:p>
          <a:p>
            <a:pPr>
              <a:spcBef>
                <a:spcPts val="591"/>
              </a:spcBef>
            </a:pPr>
            <a:r>
              <a:rPr lang="en-US" dirty="0" smtClean="0"/>
              <a:t>Coverage can begin the first month of a regular course of dialysis treatments if you meet all of these conditions:</a:t>
            </a:r>
          </a:p>
          <a:p>
            <a:pPr marL="171450" indent="-171450">
              <a:spcBef>
                <a:spcPts val="591"/>
              </a:spcBef>
              <a:buFont typeface="Wingdings" panose="05000000000000000000" pitchFamily="2" charset="2"/>
              <a:buChar char="§"/>
            </a:pPr>
            <a:r>
              <a:rPr lang="en-US" dirty="0" smtClean="0"/>
              <a:t>You participate in </a:t>
            </a:r>
            <a:r>
              <a:rPr lang="en-US" dirty="0"/>
              <a:t>a home dialysis training </a:t>
            </a:r>
            <a:r>
              <a:rPr lang="en-US" dirty="0" smtClean="0"/>
              <a:t>program offered by a Medicare-approved training facility during the first 3 months of your regular course of dialysis</a:t>
            </a:r>
          </a:p>
          <a:p>
            <a:pPr marL="171450" indent="-171450">
              <a:spcBef>
                <a:spcPts val="591"/>
              </a:spcBef>
              <a:buFont typeface="Wingdings" panose="05000000000000000000" pitchFamily="2" charset="2"/>
              <a:buChar char="§"/>
            </a:pPr>
            <a:r>
              <a:rPr lang="en-US" dirty="0" smtClean="0"/>
              <a:t> </a:t>
            </a:r>
            <a:r>
              <a:rPr lang="en-US" dirty="0"/>
              <a:t>Y</a:t>
            </a:r>
            <a:r>
              <a:rPr lang="en-US" dirty="0" smtClean="0"/>
              <a:t>our doctor expects you to finish training and be able to do your own dialysis treatments.</a:t>
            </a:r>
          </a:p>
          <a:p>
            <a:pPr>
              <a:spcBef>
                <a:spcPts val="591"/>
              </a:spcBef>
            </a:pPr>
            <a:r>
              <a:rPr lang="en-US" dirty="0" smtClean="0"/>
              <a:t>Medicare coverage begins the month you get a kidney transplant or the month you’re</a:t>
            </a:r>
            <a:r>
              <a:rPr lang="en-US" dirty="0" smtClean="0">
                <a:solidFill>
                  <a:srgbClr val="FF0000"/>
                </a:solidFill>
              </a:rPr>
              <a:t> </a:t>
            </a:r>
            <a:r>
              <a:rPr lang="en-US" dirty="0" smtClean="0"/>
              <a:t>admitted to an approved hospital for a transplant or for procedures preliminary to a transplant, providing that the transplant takes place in that month or within the 2 following months. </a:t>
            </a:r>
          </a:p>
          <a:p>
            <a:pPr>
              <a:spcBef>
                <a:spcPts val="591"/>
              </a:spcBef>
            </a:pPr>
            <a:r>
              <a:rPr lang="en-US" dirty="0" smtClean="0"/>
              <a:t>Medicare coverage can start 2 months before the month of your transplant, if your transplant is delayed more than 2 months after you’re admitted to the hospital for the transplant, </a:t>
            </a:r>
            <a:r>
              <a:rPr lang="en-US" b="1" dirty="0" smtClean="0"/>
              <a:t>or</a:t>
            </a:r>
            <a:r>
              <a:rPr lang="en-US" dirty="0" smtClean="0"/>
              <a:t> for health care services you need before your transplant.</a:t>
            </a:r>
            <a:endParaRPr lang="en-US" dirty="0"/>
          </a:p>
          <a:p>
            <a:pPr>
              <a:spcBef>
                <a:spcPts val="591"/>
              </a:spcBef>
            </a:pPr>
            <a:r>
              <a:rPr lang="en-US" b="1" dirty="0" smtClean="0"/>
              <a:t>NOTE: </a:t>
            </a:r>
            <a:r>
              <a:rPr lang="en-US" dirty="0" smtClean="0"/>
              <a:t>When </a:t>
            </a:r>
            <a:r>
              <a:rPr lang="en-US" dirty="0"/>
              <a:t>you enroll in Medicare based on </a:t>
            </a:r>
            <a:r>
              <a:rPr lang="en-US" dirty="0" smtClean="0"/>
              <a:t>ESRD </a:t>
            </a:r>
            <a:r>
              <a:rPr lang="en-US" dirty="0"/>
              <a:t>and you’re on dialysis, Medicare coverage usually starts on the first day of the fourth month of your dialysis treatments. This waiting period will start even if you haven’t signed up for Medicare. For example, if you don’t sign up until after you’ve met all the requirements, your coverage could begin up to </a:t>
            </a:r>
            <a:r>
              <a:rPr lang="en-US" dirty="0" smtClean="0"/>
              <a:t>12 months </a:t>
            </a:r>
            <a:r>
              <a:rPr lang="en-US" dirty="0"/>
              <a:t>before the month you apply.</a:t>
            </a:r>
          </a:p>
        </p:txBody>
      </p:sp>
      <p:sp>
        <p:nvSpPr>
          <p:cNvPr id="4" name="Slide Number Placeholder 3"/>
          <p:cNvSpPr>
            <a:spLocks noGrp="1"/>
          </p:cNvSpPr>
          <p:nvPr>
            <p:ph type="sldNum" sz="quarter" idx="10"/>
          </p:nvPr>
        </p:nvSpPr>
        <p:spPr/>
        <p:txBody>
          <a:bodyPr/>
          <a:lstStyle/>
          <a:p>
            <a:fld id="{666AA210-F09A-4D2C-988F-5E80B2706499}" type="slidenum">
              <a:rPr lang="en-US" smtClean="0"/>
              <a:pPr/>
              <a:t>15</a:t>
            </a:fld>
            <a:endParaRPr lang="en-US" dirty="0"/>
          </a:p>
        </p:txBody>
      </p:sp>
    </p:spTree>
    <p:extLst>
      <p:ext uri="{BB962C8B-B14F-4D97-AF65-F5344CB8AC3E}">
        <p14:creationId xmlns:p14="http://schemas.microsoft.com/office/powerpoint/2010/main" val="2681614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06488" y="696913"/>
            <a:ext cx="4649787" cy="3486150"/>
          </a:xfrm>
          <a:noFill/>
          <a:ln>
            <a:solidFill>
              <a:srgbClr val="000000"/>
            </a:solidFill>
            <a:miter lim="800000"/>
            <a:headEnd/>
            <a:tailEnd/>
          </a:ln>
        </p:spPr>
      </p:sp>
      <p:sp>
        <p:nvSpPr>
          <p:cNvPr id="73731" name="Rectangle 3"/>
          <p:cNvSpPr>
            <a:spLocks noGrp="1" noChangeArrowheads="1"/>
          </p:cNvSpPr>
          <p:nvPr>
            <p:ph type="body" idx="1"/>
          </p:nvPr>
        </p:nvSpPr>
        <p:spPr bwMode="auto">
          <a:xfrm>
            <a:off x="758890" y="4418109"/>
            <a:ext cx="5608320" cy="4295070"/>
          </a:xfrm>
        </p:spPr>
        <p:txBody>
          <a:bodyPr wrap="square" numCol="1" anchor="t" anchorCtr="0" compatLnSpc="1">
            <a:prstTxWarp prst="textNoShape">
              <a:avLst/>
            </a:prstTxWarp>
            <a:normAutofit/>
          </a:bodyPr>
          <a:lstStyle/>
          <a:p>
            <a:pPr>
              <a:spcBef>
                <a:spcPts val="602"/>
              </a:spcBef>
              <a:defRPr/>
            </a:pPr>
            <a:r>
              <a:rPr lang="en-US" dirty="0" smtClean="0"/>
              <a:t>If you’re eligible for Medicare coverage only because of ESRD, your Medicare coverage will end</a:t>
            </a:r>
            <a:endParaRPr lang="en-US" b="1" dirty="0" smtClean="0"/>
          </a:p>
          <a:p>
            <a:pPr marL="183634" lvl="1" indent="-183634">
              <a:spcBef>
                <a:spcPts val="602"/>
              </a:spcBef>
              <a:defRPr/>
            </a:pPr>
            <a:r>
              <a:rPr lang="en-US" dirty="0" smtClean="0"/>
              <a:t>Twelve months after the month you stop dialysis treatments, </a:t>
            </a:r>
            <a:r>
              <a:rPr lang="en-US" b="1" dirty="0" smtClean="0"/>
              <a:t>or </a:t>
            </a:r>
          </a:p>
          <a:p>
            <a:pPr marL="183634" lvl="1" indent="-183634">
              <a:spcBef>
                <a:spcPts val="602"/>
              </a:spcBef>
              <a:defRPr/>
            </a:pPr>
            <a:r>
              <a:rPr lang="en-US" dirty="0" smtClean="0"/>
              <a:t>Thirty-six months after the month you have a kidney transplant. </a:t>
            </a:r>
          </a:p>
          <a:p>
            <a:pPr indent="-225425">
              <a:spcBef>
                <a:spcPts val="602"/>
              </a:spcBef>
              <a:defRPr/>
            </a:pPr>
            <a:r>
              <a:rPr lang="en-US" dirty="0" smtClean="0"/>
              <a:t>Medicare coverage will </a:t>
            </a:r>
            <a:r>
              <a:rPr lang="en-US" i="1" dirty="0" smtClean="0"/>
              <a:t>continue</a:t>
            </a:r>
            <a:r>
              <a:rPr lang="en-US" dirty="0" smtClean="0"/>
              <a:t> without interruption</a:t>
            </a:r>
            <a:r>
              <a:rPr lang="en-US" baseline="0" dirty="0" smtClean="0"/>
              <a:t> if</a:t>
            </a:r>
            <a:r>
              <a:rPr lang="en-US" dirty="0" smtClean="0"/>
              <a:t> </a:t>
            </a:r>
          </a:p>
          <a:p>
            <a:pPr marL="183634" indent="-183634">
              <a:spcBef>
                <a:spcPts val="602"/>
              </a:spcBef>
              <a:buFont typeface="Wingdings" pitchFamily="2" charset="2"/>
              <a:buChar char="§"/>
              <a:defRPr/>
            </a:pPr>
            <a:r>
              <a:rPr lang="en-US" dirty="0" smtClean="0"/>
              <a:t>You start a regular course of dialysis again or get a kidney transplant within</a:t>
            </a:r>
            <a:r>
              <a:rPr lang="en-US" baseline="0" dirty="0" smtClean="0"/>
              <a:t> </a:t>
            </a:r>
            <a:r>
              <a:rPr lang="en-US" dirty="0" smtClean="0"/>
              <a:t>12 months after you stopped getting a regular course of dialysis, </a:t>
            </a:r>
            <a:r>
              <a:rPr lang="en-US" b="1" dirty="0" smtClean="0"/>
              <a:t>or</a:t>
            </a:r>
            <a:r>
              <a:rPr lang="en-US" dirty="0" smtClean="0"/>
              <a:t> </a:t>
            </a:r>
          </a:p>
          <a:p>
            <a:pPr marL="183634" indent="-183634">
              <a:spcBef>
                <a:spcPts val="602"/>
              </a:spcBef>
              <a:buFont typeface="Wingdings" pitchFamily="2" charset="2"/>
              <a:buChar char="§"/>
              <a:defRPr/>
            </a:pPr>
            <a:r>
              <a:rPr lang="en-US" dirty="0" smtClean="0"/>
              <a:t>You start a regular course of dialysis or get another kidney transplant before the end of the 36-month post-transplant period.</a:t>
            </a:r>
          </a:p>
          <a:p>
            <a:pPr marL="110155" indent="-110155">
              <a:spcBef>
                <a:spcPts val="602"/>
              </a:spcBef>
              <a:defRPr/>
            </a:pPr>
            <a:r>
              <a:rPr lang="en-US" dirty="0" smtClean="0"/>
              <a:t>Medicare coverage will </a:t>
            </a:r>
            <a:r>
              <a:rPr lang="en-US" i="1" dirty="0" smtClean="0"/>
              <a:t>resume</a:t>
            </a:r>
            <a:r>
              <a:rPr lang="en-US" dirty="0" smtClean="0"/>
              <a:t> with no waiting period if</a:t>
            </a:r>
          </a:p>
          <a:p>
            <a:pPr marL="183634" indent="-183634">
              <a:spcBef>
                <a:spcPts val="602"/>
              </a:spcBef>
              <a:buFont typeface="Wingdings" pitchFamily="2" charset="2"/>
              <a:buChar char="§"/>
              <a:defRPr/>
            </a:pPr>
            <a:r>
              <a:rPr lang="en-US" dirty="0" smtClean="0"/>
              <a:t>You start a regular course of dialysis again or get a kidney transplant more than 12 months after you stopped getting a regular course of dialysis, </a:t>
            </a:r>
            <a:r>
              <a:rPr lang="en-US" b="1" dirty="0" smtClean="0"/>
              <a:t>or </a:t>
            </a:r>
          </a:p>
          <a:p>
            <a:pPr marL="183634" indent="-183634">
              <a:spcBef>
                <a:spcPts val="602"/>
              </a:spcBef>
              <a:buFont typeface="Wingdings" pitchFamily="2" charset="2"/>
              <a:buChar char="§"/>
              <a:defRPr/>
            </a:pPr>
            <a:r>
              <a:rPr lang="en-US" dirty="0" smtClean="0"/>
              <a:t>You start a regular course of dialysis or get another kidney transplant more than 36 months after the month of a kidney transplant.</a:t>
            </a:r>
          </a:p>
          <a:p>
            <a:pPr>
              <a:spcBef>
                <a:spcPts val="602"/>
              </a:spcBef>
              <a:defRPr/>
            </a:pPr>
            <a:r>
              <a:rPr lang="en-US" b="1" dirty="0" smtClean="0"/>
              <a:t>NOTE:</a:t>
            </a:r>
            <a:r>
              <a:rPr lang="en-US" dirty="0" smtClean="0"/>
              <a:t> It’s </a:t>
            </a:r>
            <a:r>
              <a:rPr lang="en-US" dirty="0"/>
              <a:t>important to note that for coverage to resume, you must file a new application for this new period of Medicare entitlement (see process on slide </a:t>
            </a:r>
            <a:r>
              <a:rPr lang="en-US" dirty="0" smtClean="0"/>
              <a:t>11).</a:t>
            </a:r>
            <a:endParaRPr lang="en-US" b="1" dirty="0"/>
          </a:p>
          <a:p>
            <a:pPr>
              <a:spcBef>
                <a:spcPts val="602"/>
              </a:spcBef>
              <a:defRPr/>
            </a:pPr>
            <a:endParaRPr lang="en-US" dirty="0" smtClean="0"/>
          </a:p>
        </p:txBody>
      </p:sp>
      <p:sp>
        <p:nvSpPr>
          <p:cNvPr id="7475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9A77E3-077B-45DE-930D-832A828A13E7}" type="slidenum">
              <a:rPr lang="en-US"/>
              <a:pPr fontAlgn="base">
                <a:spcBef>
                  <a:spcPct val="0"/>
                </a:spcBef>
                <a:spcAft>
                  <a:spcPct val="0"/>
                </a:spcAft>
                <a:defRPr/>
              </a:pPr>
              <a:t>16</a:t>
            </a:fld>
            <a:endParaRPr lang="en-US" dirty="0"/>
          </a:p>
        </p:txBody>
      </p:sp>
    </p:spTree>
    <p:extLst>
      <p:ext uri="{BB962C8B-B14F-4D97-AF65-F5344CB8AC3E}">
        <p14:creationId xmlns:p14="http://schemas.microsoft.com/office/powerpoint/2010/main" val="3566021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7"/>
            <a:ext cx="5608320" cy="4183380"/>
          </a:xfrm>
        </p:spPr>
        <p:txBody>
          <a:bodyPr>
            <a:normAutofit/>
          </a:bodyPr>
          <a:lstStyle/>
          <a:p>
            <a:pPr indent="-220314">
              <a:spcBef>
                <a:spcPts val="602"/>
              </a:spcBef>
              <a:defRPr/>
            </a:pPr>
            <a:r>
              <a:rPr lang="en-US" dirty="0" smtClean="0">
                <a:cs typeface="Arial" charset="0"/>
              </a:rPr>
              <a:t>Check Your Knowledge—Question 2</a:t>
            </a:r>
          </a:p>
          <a:p>
            <a:pPr indent="-220314">
              <a:spcBef>
                <a:spcPts val="602"/>
              </a:spcBef>
              <a:defRPr/>
            </a:pPr>
            <a:r>
              <a:rPr lang="en-US" dirty="0">
                <a:cs typeface="Arial" charset="0"/>
              </a:rPr>
              <a:t>If </a:t>
            </a:r>
            <a:r>
              <a:rPr lang="en-US" dirty="0" smtClean="0">
                <a:cs typeface="Arial" charset="0"/>
              </a:rPr>
              <a:t>you're </a:t>
            </a:r>
            <a:r>
              <a:rPr lang="en-US" dirty="0">
                <a:cs typeface="Arial" charset="0"/>
              </a:rPr>
              <a:t>receiving a regular course of dialysis in a Medicare-approved facility, when will </a:t>
            </a:r>
            <a:r>
              <a:rPr lang="en-US" dirty="0" smtClean="0">
                <a:cs typeface="Arial" charset="0"/>
              </a:rPr>
              <a:t>your Medicare </a:t>
            </a:r>
            <a:r>
              <a:rPr lang="en-US" dirty="0">
                <a:cs typeface="Arial" charset="0"/>
              </a:rPr>
              <a:t>coverage based on ESRD </a:t>
            </a:r>
            <a:r>
              <a:rPr lang="en-US" dirty="0" smtClean="0">
                <a:cs typeface="Arial" charset="0"/>
              </a:rPr>
              <a:t>start? </a:t>
            </a:r>
            <a:endParaRPr lang="en-US" dirty="0">
              <a:cs typeface="Arial" charset="0"/>
            </a:endParaRPr>
          </a:p>
          <a:p>
            <a:pPr marL="8286" marR="0" indent="-228600" algn="l" defTabSz="914400" rtl="0" eaLnBrk="1" fontAlgn="auto" latinLnBrk="0" hangingPunct="1">
              <a:lnSpc>
                <a:spcPct val="100000"/>
              </a:lnSpc>
              <a:spcBef>
                <a:spcPts val="602"/>
              </a:spcBef>
              <a:spcAft>
                <a:spcPts val="0"/>
              </a:spcAft>
              <a:buClrTx/>
              <a:buSzTx/>
              <a:buFontTx/>
              <a:buAutoNum type="alphaLcPeriod"/>
              <a:tabLst/>
              <a:defRPr/>
            </a:pPr>
            <a:r>
              <a:rPr lang="en-US" dirty="0" smtClean="0">
                <a:cs typeface="Arial" charset="0"/>
              </a:rPr>
              <a:t>The</a:t>
            </a:r>
            <a:r>
              <a:rPr lang="en-US" baseline="0" dirty="0" smtClean="0">
                <a:cs typeface="Arial" charset="0"/>
              </a:rPr>
              <a:t> f</a:t>
            </a:r>
            <a:r>
              <a:rPr lang="en-US" dirty="0" smtClean="0">
                <a:cs typeface="Arial" charset="0"/>
              </a:rPr>
              <a:t>irst day of the next month</a:t>
            </a:r>
          </a:p>
          <a:p>
            <a:pPr marL="8286" marR="0" indent="-228600" algn="l" defTabSz="914400" rtl="0" eaLnBrk="1" fontAlgn="auto" latinLnBrk="0" hangingPunct="1">
              <a:lnSpc>
                <a:spcPct val="100000"/>
              </a:lnSpc>
              <a:spcBef>
                <a:spcPts val="602"/>
              </a:spcBef>
              <a:spcAft>
                <a:spcPts val="0"/>
              </a:spcAft>
              <a:buClrTx/>
              <a:buSzTx/>
              <a:buFontTx/>
              <a:buAutoNum type="alphaLcPeriod"/>
              <a:tabLst/>
              <a:defRPr/>
            </a:pPr>
            <a:r>
              <a:rPr lang="en-US" dirty="0" smtClean="0">
                <a:cs typeface="Arial" charset="0"/>
              </a:rPr>
              <a:t>60 </a:t>
            </a:r>
            <a:r>
              <a:rPr lang="en-US" dirty="0">
                <a:cs typeface="Arial" charset="0"/>
              </a:rPr>
              <a:t>days after dialysis </a:t>
            </a:r>
            <a:r>
              <a:rPr lang="en-US" dirty="0" smtClean="0">
                <a:cs typeface="Arial" charset="0"/>
              </a:rPr>
              <a:t>begins</a:t>
            </a:r>
          </a:p>
          <a:p>
            <a:pPr marL="8286" marR="0" indent="-228600" algn="l" defTabSz="914400" rtl="0" eaLnBrk="1" fontAlgn="auto" latinLnBrk="0" hangingPunct="1">
              <a:lnSpc>
                <a:spcPct val="100000"/>
              </a:lnSpc>
              <a:spcBef>
                <a:spcPts val="602"/>
              </a:spcBef>
              <a:spcAft>
                <a:spcPts val="0"/>
              </a:spcAft>
              <a:buClrTx/>
              <a:buSzTx/>
              <a:buFontTx/>
              <a:buAutoNum type="alphaLcPeriod"/>
              <a:tabLst/>
              <a:defRPr/>
            </a:pPr>
            <a:r>
              <a:rPr lang="en-US" dirty="0" smtClean="0">
                <a:cs typeface="Arial" charset="0"/>
              </a:rPr>
              <a:t>30 days after dialysis begins</a:t>
            </a:r>
          </a:p>
          <a:p>
            <a:pPr marL="8286" indent="-228600">
              <a:spcBef>
                <a:spcPts val="602"/>
              </a:spcBef>
              <a:buAutoNum type="alphaLcPeriod"/>
              <a:defRPr/>
            </a:pPr>
            <a:r>
              <a:rPr lang="en-US" dirty="0" smtClean="0">
                <a:cs typeface="Arial" charset="0"/>
              </a:rPr>
              <a:t>The</a:t>
            </a:r>
            <a:r>
              <a:rPr lang="en-US" baseline="0" dirty="0" smtClean="0">
                <a:cs typeface="Arial" charset="0"/>
              </a:rPr>
              <a:t> f</a:t>
            </a:r>
            <a:r>
              <a:rPr lang="en-US" dirty="0" smtClean="0">
                <a:cs typeface="Arial" charset="0"/>
              </a:rPr>
              <a:t>irst </a:t>
            </a:r>
            <a:r>
              <a:rPr lang="en-US" dirty="0">
                <a:cs typeface="Arial" charset="0"/>
              </a:rPr>
              <a:t>day of the </a:t>
            </a:r>
            <a:r>
              <a:rPr lang="en-US" dirty="0" smtClean="0">
                <a:cs typeface="Arial" charset="0"/>
              </a:rPr>
              <a:t>fourth</a:t>
            </a:r>
            <a:r>
              <a:rPr lang="en-US" baseline="0" dirty="0" smtClean="0">
                <a:cs typeface="Arial" charset="0"/>
              </a:rPr>
              <a:t> </a:t>
            </a:r>
            <a:r>
              <a:rPr lang="en-US" dirty="0" smtClean="0">
                <a:cs typeface="Arial" charset="0"/>
              </a:rPr>
              <a:t>month</a:t>
            </a:r>
          </a:p>
          <a:p>
            <a:pPr marL="0" indent="0">
              <a:spcBef>
                <a:spcPts val="602"/>
              </a:spcBef>
              <a:buNone/>
              <a:defRPr/>
            </a:pPr>
            <a:r>
              <a:rPr lang="en-US" b="1" dirty="0" smtClean="0"/>
              <a:t>ANSWER: </a:t>
            </a:r>
            <a:r>
              <a:rPr lang="en-US" b="1" dirty="0"/>
              <a:t>d</a:t>
            </a:r>
            <a:r>
              <a:rPr lang="en-US" b="1" dirty="0" smtClean="0"/>
              <a:t>. </a:t>
            </a:r>
            <a:r>
              <a:rPr lang="en-US" b="0" dirty="0" smtClean="0">
                <a:cs typeface="Arial" charset="0"/>
              </a:rPr>
              <a:t>The</a:t>
            </a:r>
            <a:r>
              <a:rPr lang="en-US" b="0" baseline="0" dirty="0" smtClean="0">
                <a:cs typeface="Arial" charset="0"/>
              </a:rPr>
              <a:t> f</a:t>
            </a:r>
            <a:r>
              <a:rPr lang="en-US" dirty="0" smtClean="0">
                <a:cs typeface="Arial" charset="0"/>
              </a:rPr>
              <a:t>irst day of the fourth month</a:t>
            </a:r>
          </a:p>
          <a:p>
            <a:pPr marL="0" lvl="1" indent="0">
              <a:spcBef>
                <a:spcPts val="602"/>
              </a:spcBef>
              <a:buNone/>
            </a:pPr>
            <a:r>
              <a:rPr lang="en-US" dirty="0"/>
              <a:t>Medicare coverage will begin on the first day of the fourth month of a regular course of </a:t>
            </a:r>
            <a:r>
              <a:rPr lang="en-US" dirty="0" smtClean="0"/>
              <a:t>dialysis (see slide 15).</a:t>
            </a: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71113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7"/>
            <a:ext cx="5608320" cy="4183380"/>
          </a:xfrm>
        </p:spPr>
        <p:txBody>
          <a:bodyPr>
            <a:normAutofit/>
          </a:bodyPr>
          <a:lstStyle/>
          <a:p>
            <a:pPr indent="-220314">
              <a:spcBef>
                <a:spcPts val="602"/>
              </a:spcBef>
              <a:defRPr/>
            </a:pPr>
            <a:r>
              <a:rPr lang="en-US" dirty="0" smtClean="0">
                <a:cs typeface="Arial" charset="0"/>
              </a:rPr>
              <a:t>Check Your Knowledge—Question 3</a:t>
            </a:r>
          </a:p>
          <a:p>
            <a:pPr indent="-220314">
              <a:spcBef>
                <a:spcPts val="602"/>
              </a:spcBef>
              <a:defRPr/>
            </a:pPr>
            <a:r>
              <a:rPr lang="en-US" dirty="0" smtClean="0"/>
              <a:t>Your Medicare entitlement based solely on ESRD ends</a:t>
            </a:r>
          </a:p>
          <a:p>
            <a:pPr marL="8286" indent="-228600">
              <a:spcBef>
                <a:spcPts val="602"/>
              </a:spcBef>
              <a:buAutoNum type="alphaLcPeriod"/>
              <a:defRPr/>
            </a:pPr>
            <a:r>
              <a:rPr lang="en-US" dirty="0" smtClean="0"/>
              <a:t>12 months after the month you no longer require a regular course of dialysis </a:t>
            </a:r>
          </a:p>
          <a:p>
            <a:pPr marL="8286" indent="-228600">
              <a:spcBef>
                <a:spcPts val="602"/>
              </a:spcBef>
              <a:buAutoNum type="alphaLcPeriod"/>
              <a:defRPr/>
            </a:pPr>
            <a:r>
              <a:rPr lang="en-US" dirty="0" smtClean="0"/>
              <a:t>36 months after the month of your kidney transplant</a:t>
            </a:r>
          </a:p>
          <a:p>
            <a:pPr marL="8286" indent="-228600">
              <a:spcBef>
                <a:spcPts val="602"/>
              </a:spcBef>
              <a:buAutoNum type="alphaLcPeriod"/>
              <a:defRPr/>
            </a:pPr>
            <a:r>
              <a:rPr lang="en-US" dirty="0" smtClean="0"/>
              <a:t>90 days after your kidney transplant</a:t>
            </a:r>
          </a:p>
          <a:p>
            <a:pPr marL="8286" indent="-228600">
              <a:spcBef>
                <a:spcPts val="602"/>
              </a:spcBef>
              <a:buAutoNum type="alphaLcPeriod"/>
              <a:defRPr/>
            </a:pPr>
            <a:r>
              <a:rPr lang="en-US" dirty="0" smtClean="0"/>
              <a:t>Both a and b are correct</a:t>
            </a:r>
          </a:p>
          <a:p>
            <a:pPr marL="8286" indent="-228600">
              <a:spcBef>
                <a:spcPts val="602"/>
              </a:spcBef>
              <a:buAutoNum type="alphaLcPeriod"/>
              <a:defRPr/>
            </a:pPr>
            <a:r>
              <a:rPr lang="en-US" b="1" dirty="0" smtClean="0"/>
              <a:t>ANSWER: </a:t>
            </a:r>
            <a:r>
              <a:rPr lang="en-US" b="1" dirty="0"/>
              <a:t>d</a:t>
            </a:r>
            <a:r>
              <a:rPr lang="en-US" b="1" dirty="0" smtClean="0"/>
              <a:t>. </a:t>
            </a:r>
            <a:r>
              <a:rPr lang="en-US" dirty="0" smtClean="0"/>
              <a:t>Both a and b are correct</a:t>
            </a:r>
          </a:p>
          <a:p>
            <a:pPr marL="0" lvl="1" indent="0">
              <a:spcBef>
                <a:spcPts val="602"/>
              </a:spcBef>
              <a:buNone/>
            </a:pPr>
            <a:r>
              <a:rPr lang="en-US" dirty="0" smtClean="0"/>
              <a:t>Medicare entitlement based solely on ESRD ends</a:t>
            </a:r>
            <a:r>
              <a:rPr lang="en-US" baseline="0" dirty="0" smtClean="0"/>
              <a:t> </a:t>
            </a:r>
            <a:r>
              <a:rPr lang="en-US" dirty="0" smtClean="0"/>
              <a:t>12 months after the month you no longer require a regular course of dialysis or 36 months after the month of your kidney transplant.</a:t>
            </a: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7111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7"/>
            <a:ext cx="5608320" cy="4183380"/>
          </a:xfrm>
        </p:spPr>
        <p:txBody>
          <a:bodyPr/>
          <a:lstStyle/>
          <a:p>
            <a:pPr>
              <a:spcBef>
                <a:spcPts val="611"/>
              </a:spcBef>
            </a:pPr>
            <a:r>
              <a:rPr lang="en-US" dirty="0" smtClean="0"/>
              <a:t>Lesson 3,</a:t>
            </a:r>
            <a:r>
              <a:rPr lang="en-US" baseline="0" dirty="0" smtClean="0"/>
              <a:t> “</a:t>
            </a:r>
            <a:r>
              <a:rPr lang="en-US" i="0" baseline="0" dirty="0" smtClean="0"/>
              <a:t>What </a:t>
            </a:r>
            <a:r>
              <a:rPr lang="en-US" i="0" dirty="0" smtClean="0"/>
              <a:t>Medicare Covers,” explains the following benefits related to ESRD</a:t>
            </a:r>
            <a:r>
              <a:rPr lang="en-US" dirty="0" smtClean="0"/>
              <a:t>:</a:t>
            </a:r>
            <a:endParaRPr lang="en-US" baseline="0" dirty="0" smtClean="0"/>
          </a:p>
          <a:p>
            <a:pPr marL="168294" indent="-168294">
              <a:spcBef>
                <a:spcPts val="611"/>
              </a:spcBef>
              <a:buFont typeface="Wingdings" pitchFamily="2" charset="2"/>
              <a:buChar char="§"/>
              <a:defRPr/>
            </a:pPr>
            <a:r>
              <a:rPr lang="en-US" dirty="0" smtClean="0"/>
              <a:t>Dialysis services</a:t>
            </a:r>
          </a:p>
          <a:p>
            <a:pPr marL="168294" indent="-168294">
              <a:spcBef>
                <a:spcPts val="611"/>
              </a:spcBef>
              <a:buFont typeface="Wingdings" pitchFamily="2" charset="2"/>
              <a:buChar char="§"/>
              <a:defRPr/>
            </a:pPr>
            <a:r>
              <a:rPr lang="en-US" dirty="0" smtClean="0"/>
              <a:t>Home dialysis training</a:t>
            </a:r>
          </a:p>
          <a:p>
            <a:pPr marL="168294" indent="-168294">
              <a:spcBef>
                <a:spcPts val="611"/>
              </a:spcBef>
              <a:buFont typeface="Wingdings" pitchFamily="2" charset="2"/>
              <a:buChar char="§"/>
              <a:defRPr/>
            </a:pPr>
            <a:r>
              <a:rPr lang="en-US" dirty="0" smtClean="0"/>
              <a:t>Transplant coverage</a:t>
            </a:r>
          </a:p>
          <a:p>
            <a:pPr>
              <a:spcBef>
                <a:spcPts val="579"/>
              </a:spcBef>
            </a:pPr>
            <a:endParaRPr lang="en-US" dirty="0" smtClean="0"/>
          </a:p>
        </p:txBody>
      </p:sp>
      <p:sp>
        <p:nvSpPr>
          <p:cNvPr id="4" name="Slide Number Placeholder 3"/>
          <p:cNvSpPr>
            <a:spLocks noGrp="1"/>
          </p:cNvSpPr>
          <p:nvPr>
            <p:ph type="sldNum" sz="quarter" idx="10"/>
          </p:nvPr>
        </p:nvSpPr>
        <p:spPr/>
        <p:txBody>
          <a:bodyPr/>
          <a:lstStyle/>
          <a:p>
            <a:fld id="{666AA210-F09A-4D2C-988F-5E80B2706499}" type="slidenum">
              <a:rPr lang="en-US" smtClean="0"/>
              <a:pPr/>
              <a:t>19</a:t>
            </a:fld>
            <a:endParaRPr lang="en-US" dirty="0"/>
          </a:p>
        </p:txBody>
      </p:sp>
    </p:spTree>
    <p:extLst>
      <p:ext uri="{BB962C8B-B14F-4D97-AF65-F5344CB8AC3E}">
        <p14:creationId xmlns:p14="http://schemas.microsoft.com/office/powerpoint/2010/main" val="37111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2"/>
              </a:spcBef>
              <a:defRPr/>
            </a:pPr>
            <a:r>
              <a:rPr lang="en-US" dirty="0" smtClean="0"/>
              <a:t>This session will help you </a:t>
            </a:r>
          </a:p>
          <a:p>
            <a:pPr marL="172154" indent="-172154">
              <a:spcBef>
                <a:spcPts val="602"/>
              </a:spcBef>
              <a:buFont typeface="Wingdings" panose="05000000000000000000" pitchFamily="2" charset="2"/>
              <a:buChar char="§"/>
              <a:defRPr/>
            </a:pPr>
            <a:r>
              <a:rPr lang="en-US" dirty="0"/>
              <a:t>Define </a:t>
            </a:r>
            <a:r>
              <a:rPr lang="en-US" dirty="0" smtClean="0"/>
              <a:t>End-Stage Renal</a:t>
            </a:r>
            <a:r>
              <a:rPr lang="en-US" baseline="0" dirty="0" smtClean="0"/>
              <a:t> Disease </a:t>
            </a:r>
            <a:r>
              <a:rPr lang="en-US" dirty="0" smtClean="0"/>
              <a:t>(ESRD)</a:t>
            </a:r>
            <a:endParaRPr lang="en-US" dirty="0"/>
          </a:p>
          <a:p>
            <a:pPr marL="172154" indent="-172154">
              <a:spcBef>
                <a:spcPts val="602"/>
              </a:spcBef>
              <a:buFont typeface="Wingdings" panose="05000000000000000000" pitchFamily="2" charset="2"/>
              <a:buChar char="§"/>
              <a:defRPr/>
            </a:pPr>
            <a:r>
              <a:rPr lang="en-US" dirty="0"/>
              <a:t>Explain Medicare eligibility and enrollment rules</a:t>
            </a:r>
          </a:p>
          <a:p>
            <a:pPr marL="172154" indent="-172154">
              <a:spcBef>
                <a:spcPts val="602"/>
              </a:spcBef>
              <a:buFont typeface="Wingdings" panose="05000000000000000000" pitchFamily="2" charset="2"/>
              <a:buChar char="§"/>
              <a:defRPr/>
            </a:pPr>
            <a:r>
              <a:rPr lang="en-US" dirty="0"/>
              <a:t>Determine what’s covered under Medicare</a:t>
            </a:r>
          </a:p>
          <a:p>
            <a:pPr marL="172154" indent="-172154">
              <a:spcBef>
                <a:spcPts val="602"/>
              </a:spcBef>
              <a:buFont typeface="Wingdings" panose="05000000000000000000" pitchFamily="2" charset="2"/>
              <a:buChar char="§"/>
              <a:defRPr/>
            </a:pPr>
            <a:r>
              <a:rPr lang="en-US" dirty="0"/>
              <a:t>Identify health plan options for people with </a:t>
            </a:r>
            <a:r>
              <a:rPr lang="en-US" dirty="0" smtClean="0"/>
              <a:t>ESRD</a:t>
            </a:r>
          </a:p>
          <a:p>
            <a:pPr>
              <a:spcBef>
                <a:spcPts val="602"/>
              </a:spcBef>
              <a:defRPr/>
            </a:pPr>
            <a:endParaRPr lang="en-US" dirty="0" smtClean="0"/>
          </a:p>
          <a:p>
            <a:pPr marL="0" marR="0" indent="0" algn="l" defTabSz="914400" rtl="0" eaLnBrk="1" fontAlgn="auto" latinLnBrk="0" hangingPunct="1">
              <a:lnSpc>
                <a:spcPct val="100000"/>
              </a:lnSpc>
              <a:spcBef>
                <a:spcPts val="602"/>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From this point on we will use the acronym ESRD when discussing End-Stage Renal Disease.</a:t>
            </a:r>
          </a:p>
          <a:p>
            <a:pPr marL="172154" indent="-172154">
              <a:spcBef>
                <a:spcPts val="602"/>
              </a:spcBef>
              <a:buFont typeface="Wingdings" panose="05000000000000000000" pitchFamily="2" charset="2"/>
              <a:buChar char="§"/>
              <a:defRPr/>
            </a:pPr>
            <a:endParaRPr lang="en-US" dirty="0"/>
          </a:p>
        </p:txBody>
      </p:sp>
      <p:sp>
        <p:nvSpPr>
          <p:cNvPr id="6" name="Slide Number Placeholder 5"/>
          <p:cNvSpPr>
            <a:spLocks noGrp="1"/>
          </p:cNvSpPr>
          <p:nvPr>
            <p:ph type="sldNum" sz="quarter" idx="12"/>
          </p:nvPr>
        </p:nvSpPr>
        <p:spPr/>
        <p:txBody>
          <a:bodyPr/>
          <a:lstStyle/>
          <a:p>
            <a:pPr>
              <a:defRPr/>
            </a:pPr>
            <a:fld id="{A35EDB75-A320-4BDD-BF36-287FFD451107}" type="slidenum">
              <a:rPr lang="en-US" smtClean="0"/>
              <a:pPr>
                <a:defRPr/>
              </a:pPr>
              <a:t>2</a:t>
            </a:fld>
            <a:endParaRPr lang="en-US" dirty="0"/>
          </a:p>
        </p:txBody>
      </p:sp>
    </p:spTree>
    <p:extLst>
      <p:ext uri="{BB962C8B-B14F-4D97-AF65-F5344CB8AC3E}">
        <p14:creationId xmlns:p14="http://schemas.microsoft.com/office/powerpoint/2010/main" val="2246090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58891" y="4418108"/>
            <a:ext cx="5565709" cy="4182457"/>
          </a:xfrm>
        </p:spPr>
        <p:txBody>
          <a:bodyPr/>
          <a:lstStyle/>
          <a:p>
            <a:pPr>
              <a:spcBef>
                <a:spcPts val="602"/>
              </a:spcBef>
            </a:pPr>
            <a:r>
              <a:rPr lang="en-US" dirty="0" smtClean="0"/>
              <a:t>As a person entitled to Medicare based on ESRD, you’re entitled to all Medicare Part A (Hospital Insurance) and Medicare Part B (Medical</a:t>
            </a:r>
            <a:r>
              <a:rPr lang="en-US" baseline="0" dirty="0" smtClean="0"/>
              <a:t> Insurance) </a:t>
            </a:r>
            <a:r>
              <a:rPr lang="en-US" dirty="0" smtClean="0"/>
              <a:t>services covered under Original Medicare. You may also choose to get the same prescription drug coverage (Part D) as any other person with Medicare.</a:t>
            </a:r>
          </a:p>
          <a:p>
            <a:pPr>
              <a:spcBef>
                <a:spcPts val="602"/>
              </a:spcBef>
            </a:pPr>
            <a:r>
              <a:rPr lang="en-US" dirty="0" smtClean="0"/>
              <a:t>In addition, special services are available for people with ESRD. These include coverage for immunosuppressive drugs for transplant patients, as long as certain conditions are met (described earlier), and other services for transplant and dialysis patients.</a:t>
            </a:r>
          </a:p>
          <a:p>
            <a:pPr indent="-110155">
              <a:spcBef>
                <a:spcPts val="602"/>
              </a:spcBef>
            </a:pPr>
            <a:r>
              <a:rPr lang="en-US" dirty="0"/>
              <a:t>V</a:t>
            </a:r>
            <a:r>
              <a:rPr lang="en-US" dirty="0" smtClean="0"/>
              <a:t>isit </a:t>
            </a:r>
            <a:r>
              <a:rPr lang="en-US" dirty="0" smtClean="0">
                <a:hlinkClick r:id="rId3"/>
              </a:rPr>
              <a:t>Medicare.gov/coverage/dialysis-services-and-supplies.html</a:t>
            </a:r>
            <a:r>
              <a:rPr lang="en-US" dirty="0"/>
              <a:t> </a:t>
            </a:r>
            <a:r>
              <a:rPr lang="en-US" dirty="0" smtClean="0"/>
              <a:t>for </a:t>
            </a:r>
            <a:r>
              <a:rPr lang="en-US" dirty="0"/>
              <a:t>more </a:t>
            </a:r>
            <a:r>
              <a:rPr lang="en-US" dirty="0" smtClean="0"/>
              <a:t>information </a:t>
            </a:r>
            <a:r>
              <a:rPr lang="en-US" dirty="0"/>
              <a:t>on covered services and </a:t>
            </a:r>
            <a:r>
              <a:rPr lang="en-US" dirty="0" smtClean="0"/>
              <a:t>supplies.</a:t>
            </a:r>
            <a:endParaRPr lang="en-US" dirty="0"/>
          </a:p>
          <a:p>
            <a:pPr indent="-110155">
              <a:spcBef>
                <a:spcPts val="602"/>
              </a:spcBef>
            </a:pPr>
            <a:endParaRPr lang="en-US" dirty="0"/>
          </a:p>
          <a:p>
            <a:pPr fontAlgn="t">
              <a:spcBef>
                <a:spcPts val="611"/>
              </a:spcBef>
            </a:pPr>
            <a:endParaRPr lang="en-US" dirty="0"/>
          </a:p>
          <a:p>
            <a:pPr>
              <a:spcBef>
                <a:spcPts val="611"/>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8D7486-6C43-4B64-B10A-D68533A8F0A7}" type="slidenum">
              <a:rPr lang="en-US"/>
              <a:pPr fontAlgn="base">
                <a:spcBef>
                  <a:spcPct val="0"/>
                </a:spcBef>
                <a:spcAft>
                  <a:spcPct val="0"/>
                </a:spcAft>
                <a:defRPr/>
              </a:pPr>
              <a:t>20</a:t>
            </a:fld>
            <a:endParaRPr lang="en-US" dirty="0"/>
          </a:p>
        </p:txBody>
      </p:sp>
    </p:spTree>
    <p:extLst>
      <p:ext uri="{BB962C8B-B14F-4D97-AF65-F5344CB8AC3E}">
        <p14:creationId xmlns:p14="http://schemas.microsoft.com/office/powerpoint/2010/main" val="607347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3" name="Rectangle 3"/>
          <p:cNvSpPr>
            <a:spLocks noGrp="1" noChangeArrowheads="1"/>
          </p:cNvSpPr>
          <p:nvPr>
            <p:ph type="body" idx="1"/>
          </p:nvPr>
        </p:nvSpPr>
        <p:spPr bwMode="auto">
          <a:xfrm>
            <a:off x="758891" y="4418108"/>
            <a:ext cx="5870509" cy="4182457"/>
          </a:xfrm>
          <a:noFill/>
        </p:spPr>
        <p:txBody>
          <a:bodyPr wrap="square" numCol="1" anchor="t" anchorCtr="0" compatLnSpc="1">
            <a:prstTxWarp prst="textNoShape">
              <a:avLst/>
            </a:prstTxWarp>
            <a:normAutofit lnSpcReduction="10000"/>
          </a:bodyPr>
          <a:lstStyle/>
          <a:p>
            <a:pPr indent="-110155">
              <a:spcBef>
                <a:spcPts val="611"/>
              </a:spcBef>
              <a:spcAft>
                <a:spcPts val="602"/>
              </a:spcAft>
            </a:pPr>
            <a:r>
              <a:rPr lang="en-US" dirty="0" smtClean="0"/>
              <a:t>If you have Medicare as a result of ESRD, your covered treatments and services may include the following:</a:t>
            </a:r>
          </a:p>
          <a:p>
            <a:pPr marL="183634" indent="-183634">
              <a:spcAft>
                <a:spcPts val="602"/>
              </a:spcAft>
              <a:buFont typeface="Wingdings" pitchFamily="2" charset="2"/>
              <a:buChar char="§"/>
            </a:pPr>
            <a:r>
              <a:rPr lang="en-US" dirty="0" smtClean="0"/>
              <a:t>Part A–Inpatient dialysis treatments </a:t>
            </a:r>
          </a:p>
          <a:p>
            <a:pPr marL="183634" indent="-183634">
              <a:spcAft>
                <a:spcPts val="602"/>
              </a:spcAft>
              <a:buFont typeface="Wingdings" pitchFamily="2" charset="2"/>
              <a:buChar char="§"/>
            </a:pPr>
            <a:r>
              <a:rPr lang="en-US" dirty="0" smtClean="0"/>
              <a:t>Part B</a:t>
            </a:r>
          </a:p>
          <a:p>
            <a:pPr marL="367268" lvl="1" indent="-183634">
              <a:spcAft>
                <a:spcPts val="602"/>
              </a:spcAft>
              <a:buFont typeface="Arial" pitchFamily="34" charset="0"/>
              <a:buChar char="•"/>
            </a:pPr>
            <a:r>
              <a:rPr lang="en-US" dirty="0" smtClean="0"/>
              <a:t>Outpatient dialysis treatments (</a:t>
            </a:r>
            <a:r>
              <a:rPr lang="en-US" dirty="0"/>
              <a:t>if </a:t>
            </a:r>
            <a:r>
              <a:rPr lang="en-US" dirty="0" smtClean="0"/>
              <a:t>you get </a:t>
            </a:r>
            <a:r>
              <a:rPr lang="en-US" dirty="0"/>
              <a:t>treatments in a </a:t>
            </a:r>
            <a:r>
              <a:rPr lang="en-US" dirty="0" smtClean="0"/>
              <a:t>Medicare-approved dialysis </a:t>
            </a:r>
            <a:r>
              <a:rPr lang="en-US" dirty="0"/>
              <a:t>facility</a:t>
            </a:r>
            <a:r>
              <a:rPr lang="en-US" dirty="0" smtClean="0"/>
              <a:t>)</a:t>
            </a:r>
          </a:p>
          <a:p>
            <a:pPr marL="367268" lvl="1" indent="-183634">
              <a:spcAft>
                <a:spcPts val="602"/>
              </a:spcAft>
              <a:buFont typeface="Arial" pitchFamily="34" charset="0"/>
              <a:buChar char="•"/>
            </a:pPr>
            <a:r>
              <a:rPr lang="en-US" dirty="0" smtClean="0"/>
              <a:t>Outpatient doctor services</a:t>
            </a:r>
          </a:p>
          <a:p>
            <a:pPr marL="367268" lvl="1" indent="-183634">
              <a:spcAft>
                <a:spcPts val="602"/>
              </a:spcAft>
              <a:buFont typeface="Arial" pitchFamily="34" charset="0"/>
              <a:buChar char="•"/>
            </a:pPr>
            <a:r>
              <a:rPr lang="en-US" dirty="0" smtClean="0"/>
              <a:t>Home dialysis training </a:t>
            </a:r>
          </a:p>
          <a:p>
            <a:pPr marL="367268" lvl="1" indent="-183634">
              <a:spcAft>
                <a:spcPts val="602"/>
              </a:spcAft>
              <a:buFont typeface="Arial" pitchFamily="34" charset="0"/>
              <a:buChar char="•"/>
            </a:pPr>
            <a:r>
              <a:rPr lang="en-US" dirty="0" smtClean="0"/>
              <a:t>Home </a:t>
            </a:r>
            <a:r>
              <a:rPr lang="en-US" dirty="0"/>
              <a:t>dialysis equipment and </a:t>
            </a:r>
            <a:r>
              <a:rPr lang="en-US" dirty="0" smtClean="0"/>
              <a:t>supplies </a:t>
            </a:r>
          </a:p>
          <a:p>
            <a:pPr marL="367268" lvl="1" indent="-183634">
              <a:spcAft>
                <a:spcPts val="602"/>
              </a:spcAft>
              <a:buFont typeface="Arial" pitchFamily="34" charset="0"/>
              <a:buChar char="•"/>
            </a:pPr>
            <a:r>
              <a:rPr lang="en-US" dirty="0" smtClean="0"/>
              <a:t>Certain </a:t>
            </a:r>
            <a:r>
              <a:rPr lang="en-US" dirty="0"/>
              <a:t>home support services (may include visits by trained technicians to help during emergencies and to check your dialysis equipment and water </a:t>
            </a:r>
            <a:r>
              <a:rPr lang="en-US" dirty="0" smtClean="0"/>
              <a:t>supply)</a:t>
            </a:r>
          </a:p>
          <a:p>
            <a:pPr marL="367268" lvl="1" indent="-183634">
              <a:spcAft>
                <a:spcPts val="602"/>
              </a:spcAft>
              <a:buFont typeface="Arial" pitchFamily="34" charset="0"/>
              <a:buChar char="•"/>
            </a:pPr>
            <a:r>
              <a:rPr lang="en-US" dirty="0" smtClean="0"/>
              <a:t>Certain </a:t>
            </a:r>
            <a:r>
              <a:rPr lang="en-US" dirty="0"/>
              <a:t>drugs for home </a:t>
            </a:r>
            <a:r>
              <a:rPr lang="en-US" dirty="0" smtClean="0"/>
              <a:t>dialysis</a:t>
            </a:r>
            <a:endParaRPr lang="en-US" dirty="0"/>
          </a:p>
          <a:p>
            <a:pPr>
              <a:lnSpc>
                <a:spcPct val="110000"/>
              </a:lnSpc>
              <a:spcBef>
                <a:spcPts val="600"/>
              </a:spcBef>
            </a:pPr>
            <a:r>
              <a:rPr lang="en-US" dirty="0" smtClean="0"/>
              <a:t>Part B also covers </a:t>
            </a:r>
            <a:r>
              <a:rPr lang="en-US" dirty="0"/>
              <a:t>medical nutrition therapy services and certain related services. A registered dietician or nutrition professional who meets certain requirements can provide these services, which may include nutritional assessment, one-on-one counseling, and therapy services, either in person or through an interactive telecommunications system.</a:t>
            </a:r>
          </a:p>
          <a:p>
            <a:pPr>
              <a:lnSpc>
                <a:spcPct val="110000"/>
              </a:lnSpc>
              <a:spcBef>
                <a:spcPts val="600"/>
              </a:spcBef>
            </a:pPr>
            <a:r>
              <a:rPr lang="en-US" dirty="0"/>
              <a:t>If you get dialysis in a dialysis facility, Medicare covers medical nutrition therapy as part of your overall </a:t>
            </a:r>
            <a:r>
              <a:rPr lang="en-US" dirty="0" smtClean="0"/>
              <a:t>dialysis care. </a:t>
            </a:r>
            <a:endParaRPr lang="en-US" dirty="0"/>
          </a:p>
        </p:txBody>
      </p:sp>
      <p:sp>
        <p:nvSpPr>
          <p:cNvPr id="8704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4B6DDA-AC27-4172-A629-5B00D31E6D6C}" type="slidenum">
              <a:rPr lang="en-US"/>
              <a:pPr fontAlgn="base">
                <a:spcBef>
                  <a:spcPct val="0"/>
                </a:spcBef>
                <a:spcAft>
                  <a:spcPct val="0"/>
                </a:spcAft>
                <a:defRPr/>
              </a:pPr>
              <a:t>21</a:t>
            </a:fld>
            <a:endParaRPr lang="en-US" dirty="0"/>
          </a:p>
        </p:txBody>
      </p:sp>
    </p:spTree>
    <p:extLst>
      <p:ext uri="{BB962C8B-B14F-4D97-AF65-F5344CB8AC3E}">
        <p14:creationId xmlns:p14="http://schemas.microsoft.com/office/powerpoint/2010/main" val="3711429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8067" name="Rectangle 3"/>
          <p:cNvSpPr>
            <a:spLocks noGrp="1" noChangeArrowheads="1"/>
          </p:cNvSpPr>
          <p:nvPr>
            <p:ph type="body" idx="1"/>
          </p:nvPr>
        </p:nvSpPr>
        <p:spPr bwMode="auto">
          <a:xfrm>
            <a:off x="623147" y="4307189"/>
            <a:ext cx="5950337" cy="4291981"/>
          </a:xfrm>
          <a:noFill/>
        </p:spPr>
        <p:txBody>
          <a:bodyPr wrap="square" numCol="1" anchor="t" anchorCtr="0" compatLnSpc="1">
            <a:prstTxWarp prst="textNoShape">
              <a:avLst/>
            </a:prstTxWarp>
            <a:normAutofit/>
          </a:bodyPr>
          <a:lstStyle/>
          <a:p>
            <a:pPr>
              <a:lnSpc>
                <a:spcPct val="110000"/>
              </a:lnSpc>
              <a:spcBef>
                <a:spcPts val="408"/>
              </a:spcBef>
            </a:pPr>
            <a:r>
              <a:rPr lang="en-US" dirty="0" smtClean="0"/>
              <a:t>There are 2 types of dialysis that can be performed at home,</a:t>
            </a:r>
            <a:r>
              <a:rPr lang="en-US" dirty="0" smtClean="0">
                <a:solidFill>
                  <a:srgbClr val="FF0000"/>
                </a:solidFill>
              </a:rPr>
              <a:t> </a:t>
            </a:r>
            <a:r>
              <a:rPr lang="en-US" dirty="0" smtClean="0"/>
              <a:t>hemodialysis and peritoneal dialysis:</a:t>
            </a:r>
          </a:p>
          <a:p>
            <a:pPr marL="228600" lvl="1" indent="-228600">
              <a:lnSpc>
                <a:spcPct val="110000"/>
              </a:lnSpc>
              <a:spcBef>
                <a:spcPts val="408"/>
              </a:spcBef>
              <a:buFont typeface="+mj-lt"/>
              <a:buAutoNum type="arabicPeriod"/>
            </a:pPr>
            <a:r>
              <a:rPr lang="en-US" dirty="0"/>
              <a:t>Hemodialysis uses a special filter (called a dialyzer) to clean your blood. The filter connects to a machine. During treatment, your </a:t>
            </a:r>
            <a:r>
              <a:rPr lang="en-US" dirty="0" smtClean="0"/>
              <a:t>blood</a:t>
            </a:r>
            <a:r>
              <a:rPr lang="en-US" baseline="0" dirty="0" smtClean="0"/>
              <a:t> </a:t>
            </a:r>
            <a:r>
              <a:rPr lang="en-US" dirty="0" smtClean="0"/>
              <a:t>flows </a:t>
            </a:r>
            <a:r>
              <a:rPr lang="en-US" dirty="0"/>
              <a:t>through tubes into the filter to clean out wastes and extra fluids. </a:t>
            </a:r>
            <a:r>
              <a:rPr lang="en-US" dirty="0" smtClean="0"/>
              <a:t>The newly </a:t>
            </a:r>
            <a:r>
              <a:rPr lang="en-US" dirty="0"/>
              <a:t>cleaned </a:t>
            </a:r>
            <a:r>
              <a:rPr lang="en-US" dirty="0" smtClean="0"/>
              <a:t>blood then flows </a:t>
            </a:r>
            <a:r>
              <a:rPr lang="en-US" dirty="0"/>
              <a:t>through another set of tubes and back into your </a:t>
            </a:r>
            <a:r>
              <a:rPr lang="en-US" dirty="0" smtClean="0"/>
              <a:t>body.</a:t>
            </a:r>
          </a:p>
          <a:p>
            <a:pPr marL="228600" lvl="1" indent="-228600">
              <a:lnSpc>
                <a:spcPct val="110000"/>
              </a:lnSpc>
              <a:spcBef>
                <a:spcPts val="408"/>
              </a:spcBef>
              <a:buFont typeface="+mj-lt"/>
              <a:buAutoNum type="arabicPeriod"/>
            </a:pPr>
            <a:r>
              <a:rPr lang="en-US" dirty="0" smtClean="0"/>
              <a:t>Peritoneal uses </a:t>
            </a:r>
            <a:r>
              <a:rPr lang="en-US" dirty="0"/>
              <a:t>a special solution (called dialysate) that flows through a tube into your abdomen. After a few hours, the dialysate takes wastes from your blood and can be drained from your abdomen. After draining the used dialysate, your abdomen is filled with fresh dialysate, and the cleaning process begins again. </a:t>
            </a:r>
          </a:p>
          <a:p>
            <a:pPr marL="0" lvl="1" indent="0">
              <a:lnSpc>
                <a:spcPct val="110000"/>
              </a:lnSpc>
              <a:spcBef>
                <a:spcPts val="408"/>
              </a:spcBef>
              <a:buNone/>
            </a:pPr>
            <a:r>
              <a:rPr lang="en-US" dirty="0" smtClean="0"/>
              <a:t>Some of the most common drugs covered by Medicare under the ESRD Prospective Payment System (PPS) include the following: Heparin, which slows blood clotting; a drug to help clotting when necessary; topical anesthetics; and epoetin alfa for managing anemia.</a:t>
            </a:r>
          </a:p>
          <a:p>
            <a:pPr marL="0" lvl="1" indent="0">
              <a:lnSpc>
                <a:spcPct val="110000"/>
              </a:lnSpc>
              <a:spcBef>
                <a:spcPts val="408"/>
              </a:spcBef>
              <a:buNone/>
            </a:pPr>
            <a:r>
              <a:rPr lang="en-US" b="1" dirty="0" smtClean="0"/>
              <a:t>NOTE:</a:t>
            </a:r>
            <a:r>
              <a:rPr lang="en-US" dirty="0" smtClean="0"/>
              <a:t> For </a:t>
            </a:r>
            <a:r>
              <a:rPr lang="en-US" dirty="0"/>
              <a:t>renal dialysis services furnished on or after January 1, 2014, all ESRD facilities are paid </a:t>
            </a:r>
            <a:r>
              <a:rPr lang="en-US" dirty="0" smtClean="0"/>
              <a:t>100% </a:t>
            </a:r>
            <a:r>
              <a:rPr lang="en-US" dirty="0"/>
              <a:t>under the ESRD PPS, and blended payments are no longer made. All ESRD-related injectable drugs and biologicals and oral equivalents of those injectable drugs and biologicals are included in the ESRD PPS.</a:t>
            </a:r>
          </a:p>
          <a:p>
            <a:pPr lvl="1" indent="-465887">
              <a:spcBef>
                <a:spcPts val="204"/>
              </a:spcBef>
            </a:pPr>
            <a:endParaRPr lang="en-US" dirty="0"/>
          </a:p>
        </p:txBody>
      </p:sp>
      <p:sp>
        <p:nvSpPr>
          <p:cNvPr id="88068" name="Slide Number Placeholder 4"/>
          <p:cNvSpPr>
            <a:spLocks noGrp="1"/>
          </p:cNvSpPr>
          <p:nvPr>
            <p:ph type="sldNum" sz="quarter" idx="5"/>
          </p:nvPr>
        </p:nvSpPr>
        <p:spPr bwMode="auto">
          <a:xfrm>
            <a:off x="3972560" y="8831580"/>
            <a:ext cx="3037840" cy="464820"/>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841E1E3-E12B-41B6-83D7-50F2743A7653}" type="slidenum">
              <a:rPr lang="en-US">
                <a:solidFill>
                  <a:prstClr val="black"/>
                </a:solidFill>
              </a:rPr>
              <a:pPr fontAlgn="base">
                <a:spcBef>
                  <a:spcPct val="0"/>
                </a:spcBef>
                <a:spcAft>
                  <a:spcPct val="0"/>
                </a:spcAft>
                <a:defRPr/>
              </a:pPr>
              <a:t>22</a:t>
            </a:fld>
            <a:endParaRPr lang="en-US" dirty="0">
              <a:solidFill>
                <a:prstClr val="black"/>
              </a:solidFill>
            </a:endParaRPr>
          </a:p>
        </p:txBody>
      </p:sp>
    </p:spTree>
    <p:extLst>
      <p:ext uri="{BB962C8B-B14F-4D97-AF65-F5344CB8AC3E}">
        <p14:creationId xmlns:p14="http://schemas.microsoft.com/office/powerpoint/2010/main" val="236087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0" y="4264710"/>
            <a:ext cx="6026624" cy="4757575"/>
          </a:xfrm>
        </p:spPr>
        <p:txBody>
          <a:bodyPr>
            <a:normAutofit/>
          </a:bodyPr>
          <a:lstStyle/>
          <a:p>
            <a:pPr marL="0" lvl="1" indent="0">
              <a:spcBef>
                <a:spcPts val="602"/>
              </a:spcBef>
              <a:buNone/>
            </a:pPr>
            <a:r>
              <a:rPr lang="en-US" dirty="0" smtClean="0"/>
              <a:t>You </a:t>
            </a:r>
            <a:r>
              <a:rPr lang="en-US" dirty="0"/>
              <a:t>may qualify for </a:t>
            </a:r>
            <a:r>
              <a:rPr lang="en-US" dirty="0" smtClean="0"/>
              <a:t>home dialysis </a:t>
            </a:r>
            <a:r>
              <a:rPr lang="en-US" dirty="0"/>
              <a:t>training </a:t>
            </a:r>
            <a:r>
              <a:rPr lang="en-US" dirty="0" smtClean="0"/>
              <a:t>if </a:t>
            </a:r>
            <a:r>
              <a:rPr lang="en-US" dirty="0"/>
              <a:t>you think </a:t>
            </a:r>
            <a:r>
              <a:rPr lang="en-US" dirty="0" smtClean="0"/>
              <a:t>you could benefit </a:t>
            </a:r>
            <a:r>
              <a:rPr lang="en-US" dirty="0"/>
              <a:t>from </a:t>
            </a:r>
            <a:r>
              <a:rPr lang="en-US" dirty="0" smtClean="0"/>
              <a:t>learning how </a:t>
            </a:r>
            <a:r>
              <a:rPr lang="en-US" dirty="0"/>
              <a:t>to </a:t>
            </a:r>
            <a:r>
              <a:rPr lang="en-US" dirty="0" smtClean="0"/>
              <a:t>do self-dialysis for </a:t>
            </a:r>
            <a:r>
              <a:rPr lang="en-US" dirty="0"/>
              <a:t>at-home treatments, and your doctor approves. Training sessions will occur at the same time you get dialysis treatment. The training must be conducted by a dialysis facility that has been certified by Medicare to provide home dialysis training</a:t>
            </a:r>
            <a:r>
              <a:rPr lang="en-US" dirty="0" smtClean="0"/>
              <a:t>.</a:t>
            </a:r>
          </a:p>
          <a:p>
            <a:pPr marL="186329" lvl="2" indent="-174684">
              <a:spcBef>
                <a:spcPts val="602"/>
              </a:spcBef>
              <a:buFont typeface="Wingdings" pitchFamily="2" charset="2"/>
              <a:buChar char="§"/>
            </a:pPr>
            <a:r>
              <a:rPr lang="en-US" dirty="0" smtClean="0"/>
              <a:t>Home</a:t>
            </a:r>
            <a:r>
              <a:rPr lang="en-US" baseline="0" dirty="0" smtClean="0"/>
              <a:t> </a:t>
            </a:r>
            <a:r>
              <a:rPr lang="en-US" dirty="0" smtClean="0"/>
              <a:t>dialysis training (it generally takes </a:t>
            </a:r>
            <a:r>
              <a:rPr lang="en-US" dirty="0"/>
              <a:t>3 to 8 </a:t>
            </a:r>
            <a:r>
              <a:rPr lang="en-US" dirty="0" smtClean="0"/>
              <a:t>weeks to prepare the patient for home dialysis).</a:t>
            </a:r>
            <a:endParaRPr lang="en-US" dirty="0"/>
          </a:p>
          <a:p>
            <a:pPr marL="186329" lvl="2" indent="-174684">
              <a:spcBef>
                <a:spcPts val="602"/>
              </a:spcBef>
              <a:buFont typeface="Wingdings" pitchFamily="2" charset="2"/>
              <a:buChar char="§"/>
            </a:pPr>
            <a:r>
              <a:rPr lang="en-US" dirty="0" smtClean="0"/>
              <a:t>Certain </a:t>
            </a:r>
            <a:r>
              <a:rPr lang="en-US" dirty="0"/>
              <a:t>home support </a:t>
            </a:r>
            <a:r>
              <a:rPr lang="en-US" dirty="0" smtClean="0"/>
              <a:t>services may be covered, including visits </a:t>
            </a:r>
            <a:r>
              <a:rPr lang="en-US" dirty="0"/>
              <a:t>by trained technicians to help during emergencies and to check your dialysis equipment and water </a:t>
            </a:r>
            <a:r>
              <a:rPr lang="en-US" dirty="0" smtClean="0"/>
              <a:t>supply.</a:t>
            </a:r>
          </a:p>
          <a:p>
            <a:pPr marL="0" lvl="1" indent="0" defTabSz="881248">
              <a:spcBef>
                <a:spcPts val="602"/>
              </a:spcBef>
              <a:buNone/>
              <a:defRPr/>
            </a:pPr>
            <a:r>
              <a:rPr lang="en-US" dirty="0" smtClean="0"/>
              <a:t>Medicare may also cover certain home dialysis equipment and supplies, including alcohol wipes, the dialysis machine and chair, sterile drapes, rubber gloves, and scissors for as long as you need dialysis at home.</a:t>
            </a:r>
          </a:p>
          <a:p>
            <a:pPr>
              <a:spcBef>
                <a:spcPts val="602"/>
              </a:spcBef>
            </a:pPr>
            <a:r>
              <a:rPr lang="en-US" dirty="0"/>
              <a:t>Medicare coverage can start as early as the first month of dialysis if you meet all of the following conditions:</a:t>
            </a:r>
          </a:p>
          <a:p>
            <a:pPr marL="186329" lvl="2" indent="-174684">
              <a:spcBef>
                <a:spcPts val="602"/>
              </a:spcBef>
              <a:buFont typeface="Wingdings" pitchFamily="2" charset="2"/>
              <a:buChar char="§"/>
            </a:pPr>
            <a:r>
              <a:rPr lang="en-US" dirty="0"/>
              <a:t>You take part in a home dialysis training program offered by a Medicare-approved training facility to teach you how to give yourself dialysis treatments at home.</a:t>
            </a:r>
          </a:p>
          <a:p>
            <a:pPr marL="186329" lvl="2" indent="-174684">
              <a:spcBef>
                <a:spcPts val="602"/>
              </a:spcBef>
              <a:buFont typeface="Wingdings" pitchFamily="2" charset="2"/>
              <a:buChar char="§"/>
            </a:pPr>
            <a:r>
              <a:rPr lang="en-US" dirty="0"/>
              <a:t>Your doctor expects you to finish training and be able to do your own dialysis treatments.</a:t>
            </a:r>
          </a:p>
          <a:p>
            <a:pPr>
              <a:spcBef>
                <a:spcPts val="602"/>
              </a:spcBef>
            </a:pPr>
            <a:r>
              <a:rPr lang="en-US" b="1" dirty="0"/>
              <a:t>Important:</a:t>
            </a:r>
            <a:r>
              <a:rPr lang="en-US" dirty="0"/>
              <a:t> Medicare won’t cover surgery or other services needed to prepare for dialysis (such as surgery for a blood access [fistula]) before Medicare coverage begins. However, if you complete home dialysis training, your Medicare coverage will start the month you begin regular dialysis, and these services could be covered.</a:t>
            </a:r>
          </a:p>
          <a:p>
            <a:pPr marL="0" lvl="1" indent="0">
              <a:spcBef>
                <a:spcPts val="611"/>
              </a:spcBef>
              <a:buNone/>
            </a:pPr>
            <a:endParaRPr lang="en-US" dirty="0">
              <a:solidFill>
                <a:srgbClr val="FF0000"/>
              </a:solidFill>
            </a:endParaRPr>
          </a:p>
          <a:p>
            <a:pPr marL="0" lvl="1" indent="0">
              <a:spcBef>
                <a:spcPts val="611"/>
              </a:spcBef>
              <a:buNone/>
            </a:pPr>
            <a:endParaRPr lang="en-US" dirty="0" smtClean="0">
              <a:solidFill>
                <a:srgbClr val="FF0000"/>
              </a:solidFill>
            </a:endParaRPr>
          </a:p>
          <a:p>
            <a:pPr>
              <a:spcBef>
                <a:spcPts val="611"/>
              </a:spcBef>
            </a:pPr>
            <a:endParaRPr lang="en-US" dirty="0"/>
          </a:p>
        </p:txBody>
      </p:sp>
      <p:sp>
        <p:nvSpPr>
          <p:cNvPr id="5" name="Slide Number Placeholder 4"/>
          <p:cNvSpPr>
            <a:spLocks noGrp="1"/>
          </p:cNvSpPr>
          <p:nvPr>
            <p:ph type="sldNum" sz="quarter" idx="11"/>
          </p:nvPr>
        </p:nvSpPr>
        <p:spPr/>
        <p:txBody>
          <a:bodyPr/>
          <a:lstStyle/>
          <a:p>
            <a:fld id="{666AA210-F09A-4D2C-988F-5E80B2706499}" type="slidenum">
              <a:rPr lang="en-US" smtClean="0"/>
              <a:pPr/>
              <a:t>23</a:t>
            </a:fld>
            <a:endParaRPr lang="en-US" dirty="0"/>
          </a:p>
        </p:txBody>
      </p:sp>
    </p:spTree>
    <p:extLst>
      <p:ext uri="{BB962C8B-B14F-4D97-AF65-F5344CB8AC3E}">
        <p14:creationId xmlns:p14="http://schemas.microsoft.com/office/powerpoint/2010/main" val="1369414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xfrm>
            <a:off x="758891" y="4418108"/>
            <a:ext cx="5489509" cy="4182457"/>
          </a:xfrm>
        </p:spPr>
        <p:txBody>
          <a:bodyPr wrap="square" numCol="1" anchor="t" anchorCtr="0" compatLnSpc="1">
            <a:prstTxWarp prst="textNoShape">
              <a:avLst/>
            </a:prstTxWarp>
          </a:bodyPr>
          <a:lstStyle/>
          <a:p>
            <a:pPr>
              <a:spcBef>
                <a:spcPts val="611"/>
              </a:spcBef>
              <a:defRPr/>
            </a:pPr>
            <a:r>
              <a:rPr lang="en-US" dirty="0" smtClean="0">
                <a:solidFill>
                  <a:srgbClr val="231F20"/>
                </a:solidFill>
              </a:rPr>
              <a:t>It’s also important to understand what </a:t>
            </a:r>
            <a:r>
              <a:rPr lang="en-US" dirty="0" smtClean="0"/>
              <a:t>Medicare doesn’t</a:t>
            </a:r>
            <a:r>
              <a:rPr lang="en-US" b="1" dirty="0" smtClean="0"/>
              <a:t> </a:t>
            </a:r>
            <a:r>
              <a:rPr lang="en-US" dirty="0" smtClean="0">
                <a:solidFill>
                  <a:srgbClr val="231F20"/>
                </a:solidFill>
              </a:rPr>
              <a:t>pay</a:t>
            </a:r>
            <a:r>
              <a:rPr lang="en-US" b="1" dirty="0" smtClean="0">
                <a:solidFill>
                  <a:srgbClr val="231F20"/>
                </a:solidFill>
              </a:rPr>
              <a:t> </a:t>
            </a:r>
            <a:r>
              <a:rPr lang="en-US" dirty="0" smtClean="0">
                <a:solidFill>
                  <a:srgbClr val="231F20"/>
                </a:solidFill>
              </a:rPr>
              <a:t>for. The following </a:t>
            </a:r>
            <a:r>
              <a:rPr lang="en-US" b="1" dirty="0" smtClean="0">
                <a:solidFill>
                  <a:srgbClr val="231F20"/>
                </a:solidFill>
              </a:rPr>
              <a:t>aren’t</a:t>
            </a:r>
            <a:r>
              <a:rPr lang="en-US" dirty="0" smtClean="0">
                <a:solidFill>
                  <a:srgbClr val="231F20"/>
                </a:solidFill>
              </a:rPr>
              <a:t> paid for by Medicare:</a:t>
            </a:r>
          </a:p>
          <a:p>
            <a:pPr marL="165234" lvl="2" indent="-165234">
              <a:spcBef>
                <a:spcPts val="611"/>
              </a:spcBef>
              <a:buFont typeface="Wingdings" pitchFamily="2" charset="2"/>
              <a:buChar char="§"/>
              <a:defRPr/>
            </a:pPr>
            <a:r>
              <a:rPr lang="en-US" dirty="0">
                <a:solidFill>
                  <a:srgbClr val="231F20"/>
                </a:solidFill>
              </a:rPr>
              <a:t>Paid dialysis aides to help with home dialysis</a:t>
            </a:r>
          </a:p>
          <a:p>
            <a:pPr marL="165234" lvl="2" indent="-165234">
              <a:spcBef>
                <a:spcPts val="611"/>
              </a:spcBef>
              <a:buFont typeface="Wingdings" pitchFamily="2" charset="2"/>
              <a:buChar char="§"/>
              <a:defRPr/>
            </a:pPr>
            <a:r>
              <a:rPr lang="en-US" dirty="0">
                <a:solidFill>
                  <a:srgbClr val="231F20"/>
                </a:solidFill>
              </a:rPr>
              <a:t>Any lost </a:t>
            </a:r>
            <a:r>
              <a:rPr lang="en-US" dirty="0" smtClean="0">
                <a:solidFill>
                  <a:srgbClr val="231F20"/>
                </a:solidFill>
              </a:rPr>
              <a:t>income to </a:t>
            </a:r>
            <a:r>
              <a:rPr lang="en-US" dirty="0">
                <a:solidFill>
                  <a:srgbClr val="231F20"/>
                </a:solidFill>
              </a:rPr>
              <a:t>you </a:t>
            </a:r>
            <a:r>
              <a:rPr lang="en-US" dirty="0" smtClean="0">
                <a:solidFill>
                  <a:srgbClr val="231F20"/>
                </a:solidFill>
              </a:rPr>
              <a:t>or </a:t>
            </a:r>
            <a:r>
              <a:rPr lang="en-US" dirty="0">
                <a:solidFill>
                  <a:srgbClr val="231F20"/>
                </a:solidFill>
              </a:rPr>
              <a:t>the person who may be helping you during </a:t>
            </a:r>
            <a:r>
              <a:rPr lang="en-US" dirty="0" smtClean="0">
                <a:solidFill>
                  <a:srgbClr val="231F20"/>
                </a:solidFill>
              </a:rPr>
              <a:t>home-dialysis </a:t>
            </a:r>
            <a:r>
              <a:rPr lang="en-US" dirty="0">
                <a:solidFill>
                  <a:srgbClr val="231F20"/>
                </a:solidFill>
              </a:rPr>
              <a:t>training</a:t>
            </a:r>
          </a:p>
          <a:p>
            <a:pPr marL="165234" lvl="2" indent="-165234">
              <a:spcBef>
                <a:spcPts val="611"/>
              </a:spcBef>
              <a:buFont typeface="Wingdings" pitchFamily="2" charset="2"/>
              <a:buChar char="§"/>
              <a:defRPr/>
            </a:pPr>
            <a:r>
              <a:rPr lang="en-US" dirty="0">
                <a:solidFill>
                  <a:srgbClr val="231F20"/>
                </a:solidFill>
              </a:rPr>
              <a:t>A place to stay during your treatment</a:t>
            </a:r>
          </a:p>
          <a:p>
            <a:pPr marL="165234" lvl="2" indent="-165234">
              <a:spcBef>
                <a:spcPts val="611"/>
              </a:spcBef>
              <a:buFont typeface="Wingdings" pitchFamily="2" charset="2"/>
              <a:buChar char="§"/>
              <a:defRPr/>
            </a:pPr>
            <a:r>
              <a:rPr lang="en-US" dirty="0">
                <a:solidFill>
                  <a:srgbClr val="231F20"/>
                </a:solidFill>
              </a:rPr>
              <a:t>Blood or packed red blood cells used for home dialysis unless part of a doctor’s service or needed to prime the dialysis equipment</a:t>
            </a:r>
          </a:p>
          <a:p>
            <a:pPr marL="165234" lvl="2" indent="-165234">
              <a:spcBef>
                <a:spcPts val="611"/>
              </a:spcBef>
              <a:buFont typeface="Wingdings" pitchFamily="2" charset="2"/>
              <a:buChar char="§"/>
              <a:defRPr/>
            </a:pPr>
            <a:r>
              <a:rPr lang="en-US" dirty="0" smtClean="0">
                <a:solidFill>
                  <a:srgbClr val="231F20"/>
                </a:solidFill>
              </a:rPr>
              <a:t>Non-treatment-related medicines</a:t>
            </a:r>
          </a:p>
        </p:txBody>
      </p:sp>
      <p:sp>
        <p:nvSpPr>
          <p:cNvPr id="8909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310AFB-3E5C-4CAF-8852-03F22CCBD01B}" type="slidenum">
              <a:rPr lang="en-US"/>
              <a:pPr fontAlgn="base">
                <a:spcBef>
                  <a:spcPct val="0"/>
                </a:spcBef>
                <a:spcAft>
                  <a:spcPct val="0"/>
                </a:spcAft>
                <a:defRPr/>
              </a:pPr>
              <a:t>24</a:t>
            </a:fld>
            <a:endParaRPr lang="en-US" dirty="0"/>
          </a:p>
        </p:txBody>
      </p:sp>
    </p:spTree>
    <p:extLst>
      <p:ext uri="{BB962C8B-B14F-4D97-AF65-F5344CB8AC3E}">
        <p14:creationId xmlns:p14="http://schemas.microsoft.com/office/powerpoint/2010/main" val="2821424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1" name="Rectangle 3"/>
          <p:cNvSpPr>
            <a:spLocks noGrp="1" noChangeArrowheads="1"/>
          </p:cNvSpPr>
          <p:nvPr>
            <p:ph type="body" idx="1"/>
          </p:nvPr>
        </p:nvSpPr>
        <p:spPr bwMode="auto">
          <a:xfrm>
            <a:off x="758891" y="4418108"/>
            <a:ext cx="5489509" cy="4182457"/>
          </a:xfrm>
        </p:spPr>
        <p:txBody>
          <a:bodyPr wrap="square" numCol="1" anchor="t" anchorCtr="0" compatLnSpc="1">
            <a:prstTxWarp prst="textNoShape">
              <a:avLst/>
            </a:prstTxWarp>
            <a:normAutofit/>
          </a:bodyPr>
          <a:lstStyle/>
          <a:p>
            <a:pPr>
              <a:spcBef>
                <a:spcPts val="611"/>
              </a:spcBef>
              <a:defRPr/>
            </a:pPr>
            <a:r>
              <a:rPr lang="en-US" dirty="0" smtClean="0">
                <a:solidFill>
                  <a:srgbClr val="231F20"/>
                </a:solidFill>
              </a:rPr>
              <a:t>In </a:t>
            </a:r>
            <a:r>
              <a:rPr lang="en-US" dirty="0">
                <a:solidFill>
                  <a:srgbClr val="231F20"/>
                </a:solidFill>
              </a:rPr>
              <a:t>some cases, Medicare may cover ambulance transportation when you </a:t>
            </a:r>
            <a:r>
              <a:rPr lang="en-US" dirty="0" smtClean="0">
                <a:solidFill>
                  <a:srgbClr val="231F20"/>
                </a:solidFill>
              </a:rPr>
              <a:t>have ESRD. </a:t>
            </a:r>
            <a:r>
              <a:rPr lang="en-US" dirty="0">
                <a:solidFill>
                  <a:srgbClr val="231F20"/>
                </a:solidFill>
              </a:rPr>
              <a:t>There are multiple factors that contribute to whether or not your ambulance transport is covered for </a:t>
            </a:r>
            <a:r>
              <a:rPr lang="en-US" dirty="0" smtClean="0">
                <a:solidFill>
                  <a:srgbClr val="231F20"/>
                </a:solidFill>
              </a:rPr>
              <a:t>dialysis.</a:t>
            </a:r>
          </a:p>
          <a:p>
            <a:pPr>
              <a:spcBef>
                <a:spcPts val="611"/>
              </a:spcBef>
              <a:defRPr/>
            </a:pPr>
            <a:r>
              <a:rPr lang="en-US" dirty="0" smtClean="0">
                <a:solidFill>
                  <a:srgbClr val="231F20"/>
                </a:solidFill>
              </a:rPr>
              <a:t>For </a:t>
            </a:r>
            <a:r>
              <a:rPr lang="en-US" dirty="0">
                <a:solidFill>
                  <a:srgbClr val="231F20"/>
                </a:solidFill>
              </a:rPr>
              <a:t>non-emergency, scheduled, repetitive ambulance services, the ambulance supplier must get a written order from your doctor before you get the ambulance service. The doctor’s written order must certify that ambulance transportation is medically necessary and must be dated no earlier than 60 days before you get the ambulance service. </a:t>
            </a:r>
          </a:p>
          <a:p>
            <a:r>
              <a:rPr lang="en-US" dirty="0">
                <a:solidFill>
                  <a:srgbClr val="231F20"/>
                </a:solidFill>
              </a:rPr>
              <a:t>If you’re in a Medicare Advantage Plan </a:t>
            </a:r>
            <a:r>
              <a:rPr lang="en-US" sz="1200" kern="1200" dirty="0" smtClean="0">
                <a:solidFill>
                  <a:schemeClr val="tx1"/>
                </a:solidFill>
                <a:effectLst/>
                <a:latin typeface="+mn-lt"/>
                <a:ea typeface="+mn-ea"/>
                <a:cs typeface="+mn-cs"/>
              </a:rPr>
              <a:t>(like a Health Maintenance Organization (HMO) or Preferred Provider Organization (PPO))</a:t>
            </a:r>
            <a:r>
              <a:rPr lang="en-US" sz="1200" kern="1200" baseline="0" dirty="0" smtClean="0">
                <a:solidFill>
                  <a:schemeClr val="tx1"/>
                </a:solidFill>
                <a:effectLst/>
                <a:latin typeface="+mn-lt"/>
                <a:ea typeface="+mn-ea"/>
                <a:cs typeface="+mn-cs"/>
              </a:rPr>
              <a:t>, </a:t>
            </a:r>
            <a:r>
              <a:rPr lang="en-US" dirty="0" smtClean="0">
                <a:solidFill>
                  <a:srgbClr val="231F20"/>
                </a:solidFill>
              </a:rPr>
              <a:t>the </a:t>
            </a:r>
            <a:r>
              <a:rPr lang="en-US" dirty="0">
                <a:solidFill>
                  <a:srgbClr val="231F20"/>
                </a:solidFill>
              </a:rPr>
              <a:t>plan may cover some non-ambulance transportation to dialysis centers and doctors. Read your plan materials, or call the plan for more information.</a:t>
            </a:r>
          </a:p>
          <a:p>
            <a:pPr>
              <a:spcBef>
                <a:spcPts val="611"/>
              </a:spcBef>
              <a:defRPr/>
            </a:pPr>
            <a:r>
              <a:rPr lang="en-US" dirty="0">
                <a:solidFill>
                  <a:srgbClr val="231F20"/>
                </a:solidFill>
              </a:rPr>
              <a:t>For more information about ambulance coverage, visit </a:t>
            </a:r>
            <a:r>
              <a:rPr lang="en-US" dirty="0">
                <a:solidFill>
                  <a:srgbClr val="231F20"/>
                </a:solidFill>
                <a:hlinkClick r:id="rId3"/>
              </a:rPr>
              <a:t>Medicare.gov/publications</a:t>
            </a:r>
            <a:r>
              <a:rPr lang="en-US" dirty="0">
                <a:solidFill>
                  <a:srgbClr val="231F20"/>
                </a:solidFill>
              </a:rPr>
              <a:t> to read or print the booklet “Medicare Coverage of Ambulance Services.” You can also call </a:t>
            </a:r>
            <a:r>
              <a:rPr lang="en-US" dirty="0" smtClean="0">
                <a:solidFill>
                  <a:srgbClr val="231F20"/>
                </a:solidFill>
              </a:rPr>
              <a:t>1-800-MEDICARE </a:t>
            </a:r>
            <a:r>
              <a:rPr lang="en-US" dirty="0">
                <a:solidFill>
                  <a:srgbClr val="231F20"/>
                </a:solidFill>
              </a:rPr>
              <a:t>(</a:t>
            </a:r>
            <a:r>
              <a:rPr lang="en-US" dirty="0" smtClean="0">
                <a:solidFill>
                  <a:srgbClr val="231F20"/>
                </a:solidFill>
              </a:rPr>
              <a:t>1-800-633-4227</a:t>
            </a:r>
            <a:r>
              <a:rPr lang="en-US" dirty="0">
                <a:solidFill>
                  <a:srgbClr val="231F20"/>
                </a:solidFill>
              </a:rPr>
              <a:t>). TTY users should call </a:t>
            </a:r>
            <a:r>
              <a:rPr lang="en-US" dirty="0" smtClean="0">
                <a:solidFill>
                  <a:srgbClr val="231F20"/>
                </a:solidFill>
              </a:rPr>
              <a:t>1-877-486-2048.</a:t>
            </a:r>
            <a:endParaRPr lang="en-US" dirty="0">
              <a:solidFill>
                <a:srgbClr val="231F20"/>
              </a:solidFill>
            </a:endParaRPr>
          </a:p>
          <a:p>
            <a:pPr>
              <a:spcBef>
                <a:spcPts val="611"/>
              </a:spcBef>
              <a:defRPr/>
            </a:pPr>
            <a:endParaRPr lang="en-US" dirty="0" smtClean="0">
              <a:solidFill>
                <a:srgbClr val="231F20"/>
              </a:solidFill>
            </a:endParaRPr>
          </a:p>
          <a:p>
            <a:pPr>
              <a:spcBef>
                <a:spcPts val="611"/>
              </a:spcBef>
              <a:defRPr/>
            </a:pPr>
            <a:endParaRPr lang="en-US" dirty="0">
              <a:solidFill>
                <a:srgbClr val="231F20"/>
              </a:solidFill>
            </a:endParaRPr>
          </a:p>
          <a:p>
            <a:pPr marL="110525" indent="-110525">
              <a:spcBef>
                <a:spcPts val="611"/>
              </a:spcBef>
              <a:defRPr/>
            </a:pPr>
            <a:endParaRPr lang="en-US" dirty="0" smtClean="0"/>
          </a:p>
        </p:txBody>
      </p:sp>
      <p:sp>
        <p:nvSpPr>
          <p:cNvPr id="8909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310AFB-3E5C-4CAF-8852-03F22CCBD01B}" type="slidenum">
              <a:rPr lang="en-US"/>
              <a:pPr fontAlgn="base">
                <a:spcBef>
                  <a:spcPct val="0"/>
                </a:spcBef>
                <a:spcAft>
                  <a:spcPct val="0"/>
                </a:spcAft>
                <a:defRPr/>
              </a:pPr>
              <a:t>25</a:t>
            </a:fld>
            <a:endParaRPr lang="en-US" dirty="0"/>
          </a:p>
        </p:txBody>
      </p:sp>
    </p:spTree>
    <p:extLst>
      <p:ext uri="{BB962C8B-B14F-4D97-AF65-F5344CB8AC3E}">
        <p14:creationId xmlns:p14="http://schemas.microsoft.com/office/powerpoint/2010/main" val="1885902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15" name="Rectangle 3"/>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16" name="Rectangle 4"/>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17" name="Rectangle 5"/>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18" name="Rectangle 6"/>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19" name="Rectangle 7"/>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0120" name="Rectangle 8"/>
          <p:cNvSpPr>
            <a:spLocks noGrp="1" noRot="1" noChangeAspect="1" noChangeArrowheads="1" noTextEdit="1"/>
          </p:cNvSpPr>
          <p:nvPr>
            <p:ph type="sldImg"/>
          </p:nvPr>
        </p:nvSpPr>
        <p:spPr bwMode="auto">
          <a:noFill/>
          <a:ln>
            <a:solidFill>
              <a:srgbClr val="000000"/>
            </a:solidFill>
            <a:miter lim="800000"/>
            <a:headEnd/>
            <a:tailEnd/>
          </a:ln>
        </p:spPr>
      </p:sp>
      <p:sp>
        <p:nvSpPr>
          <p:cNvPr id="90121" name="Rectangle 9"/>
          <p:cNvSpPr>
            <a:spLocks noGrp="1" noChangeArrowheads="1"/>
          </p:cNvSpPr>
          <p:nvPr>
            <p:ph type="body" idx="1"/>
          </p:nvPr>
        </p:nvSpPr>
        <p:spPr bwMode="auto">
          <a:xfrm>
            <a:off x="835178" y="4418108"/>
            <a:ext cx="5142177" cy="4182457"/>
          </a:xfrm>
        </p:spPr>
        <p:txBody>
          <a:bodyPr wrap="square" numCol="1" anchor="t" anchorCtr="0" compatLnSpc="1">
            <a:prstTxWarp prst="textNoShape">
              <a:avLst/>
            </a:prstTxWarp>
          </a:bodyPr>
          <a:lstStyle/>
          <a:p>
            <a:pPr>
              <a:spcBef>
                <a:spcPts val="611"/>
              </a:spcBef>
              <a:defRPr/>
            </a:pPr>
            <a:r>
              <a:rPr lang="en-US" dirty="0" smtClean="0"/>
              <a:t>There are Medicare-covered services for transplant patients. Although Medicare covers medically necessary hospitalizations for ESRD patients, those who are undergoing a kidney transplant have special coverage</a:t>
            </a:r>
            <a:r>
              <a:rPr lang="en-US" dirty="0" smtClean="0">
                <a:solidFill>
                  <a:srgbClr val="231F20"/>
                </a:solidFill>
              </a:rPr>
              <a:t> </a:t>
            </a:r>
            <a:r>
              <a:rPr lang="en-US" dirty="0">
                <a:solidFill>
                  <a:srgbClr val="231F20"/>
                </a:solidFill>
              </a:rPr>
              <a:t>as long as their kidney transplant is done in a hospital that’s approved by Medicare to do kidney transplants. </a:t>
            </a:r>
            <a:r>
              <a:rPr lang="en-US" dirty="0" smtClean="0"/>
              <a:t> </a:t>
            </a:r>
          </a:p>
          <a:p>
            <a:pPr>
              <a:spcBef>
                <a:spcPts val="611"/>
              </a:spcBef>
              <a:defRPr/>
            </a:pPr>
            <a:r>
              <a:rPr lang="en-US" dirty="0" smtClean="0"/>
              <a:t>Medicare Part A covers the following:</a:t>
            </a:r>
          </a:p>
          <a:p>
            <a:pPr marL="165234" lvl="1" indent="-165234">
              <a:spcBef>
                <a:spcPts val="611"/>
              </a:spcBef>
              <a:defRPr/>
            </a:pPr>
            <a:r>
              <a:rPr lang="en-US" dirty="0" smtClean="0"/>
              <a:t>Inpatient hospital services for a kidney transplant and/or preparation for a transplant (as long as the hospital is a Medicare-approved transplant center).</a:t>
            </a:r>
          </a:p>
          <a:p>
            <a:pPr marL="165234" lvl="1" indent="-165234" defTabSz="918153">
              <a:spcBef>
                <a:spcPts val="611"/>
              </a:spcBef>
              <a:defRPr/>
            </a:pPr>
            <a:r>
              <a:rPr lang="en-US" dirty="0"/>
              <a:t>Medicare covers both living and cadaver donors. </a:t>
            </a:r>
            <a:r>
              <a:rPr lang="en-US" dirty="0" smtClean="0"/>
              <a:t>All medically necessary care related to a donation for a living donor in </a:t>
            </a:r>
            <a:r>
              <a:rPr lang="en-US" dirty="0"/>
              <a:t>the hospital is covered, including any care necessary due to complications. </a:t>
            </a:r>
            <a:r>
              <a:rPr lang="en-US" dirty="0" smtClean="0"/>
              <a:t>Healthy </a:t>
            </a:r>
            <a:r>
              <a:rPr lang="en-US" dirty="0"/>
              <a:t>individuals can usually live with just </a:t>
            </a:r>
            <a:r>
              <a:rPr lang="en-US" dirty="0" smtClean="0"/>
              <a:t>one kidney. </a:t>
            </a:r>
            <a:endParaRPr lang="en-US" dirty="0"/>
          </a:p>
          <a:p>
            <a:pPr marL="165234" lvl="1" indent="-165234">
              <a:spcBef>
                <a:spcPts val="611"/>
              </a:spcBef>
              <a:defRPr/>
            </a:pPr>
            <a:r>
              <a:rPr lang="en-US" dirty="0"/>
              <a:t>It also covers t</a:t>
            </a:r>
            <a:r>
              <a:rPr lang="en-US" dirty="0" smtClean="0"/>
              <a:t>he Organ Procurement and Transplant </a:t>
            </a:r>
            <a:r>
              <a:rPr lang="en-US" dirty="0"/>
              <a:t>Network </a:t>
            </a:r>
            <a:r>
              <a:rPr lang="en-US" dirty="0" smtClean="0"/>
              <a:t>registry fee,</a:t>
            </a:r>
            <a:r>
              <a:rPr lang="en-US" baseline="0" dirty="0" smtClean="0"/>
              <a:t> which </a:t>
            </a:r>
            <a:r>
              <a:rPr lang="en-US" dirty="0" smtClean="0"/>
              <a:t>aims </a:t>
            </a:r>
            <a:r>
              <a:rPr lang="en-US" dirty="0"/>
              <a:t>to </a:t>
            </a:r>
            <a:r>
              <a:rPr lang="en-US" dirty="0" smtClean="0"/>
              <a:t>provide </a:t>
            </a:r>
            <a:r>
              <a:rPr lang="en-US" dirty="0"/>
              <a:t>living donor transplants for people facing kidney </a:t>
            </a:r>
            <a:r>
              <a:rPr lang="en-US" dirty="0" smtClean="0"/>
              <a:t>failure.</a:t>
            </a:r>
          </a:p>
          <a:p>
            <a:pPr marL="165234" lvl="1" indent="-165234">
              <a:spcBef>
                <a:spcPts val="611"/>
              </a:spcBef>
              <a:defRPr/>
            </a:pPr>
            <a:r>
              <a:rPr lang="en-US" dirty="0" smtClean="0"/>
              <a:t>Laboratory tests (</a:t>
            </a:r>
            <a:r>
              <a:rPr lang="en-US" dirty="0">
                <a:solidFill>
                  <a:prstClr val="black"/>
                </a:solidFill>
              </a:rPr>
              <a:t>for you and your potential </a:t>
            </a:r>
            <a:r>
              <a:rPr lang="en-US" dirty="0" smtClean="0">
                <a:solidFill>
                  <a:prstClr val="black"/>
                </a:solidFill>
              </a:rPr>
              <a:t>donor)</a:t>
            </a:r>
            <a:r>
              <a:rPr lang="en-US" dirty="0" smtClean="0"/>
              <a:t>.</a:t>
            </a:r>
            <a:endParaRPr lang="en-US" dirty="0"/>
          </a:p>
          <a:p>
            <a:pPr marL="0" lvl="1" indent="0">
              <a:spcBef>
                <a:spcPts val="611"/>
              </a:spcBef>
              <a:buNone/>
              <a:defRPr/>
            </a:pPr>
            <a:endParaRPr lang="en-US" dirty="0"/>
          </a:p>
        </p:txBody>
      </p:sp>
      <p:sp>
        <p:nvSpPr>
          <p:cNvPr id="90122" name="Slide Number Placeholder 10"/>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87BEC6-E959-4251-94D3-DB21E282DEA7}" type="slidenum">
              <a:rPr lang="en-US"/>
              <a:pPr fontAlgn="base">
                <a:spcBef>
                  <a:spcPct val="0"/>
                </a:spcBef>
                <a:spcAft>
                  <a:spcPct val="0"/>
                </a:spcAft>
                <a:defRPr/>
              </a:pPr>
              <a:t>26</a:t>
            </a:fld>
            <a:endParaRPr lang="en-US" dirty="0"/>
          </a:p>
        </p:txBody>
      </p:sp>
    </p:spTree>
    <p:extLst>
      <p:ext uri="{BB962C8B-B14F-4D97-AF65-F5344CB8AC3E}">
        <p14:creationId xmlns:p14="http://schemas.microsoft.com/office/powerpoint/2010/main" val="1337509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39" name="Rectangle 3"/>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40" name="Rectangle 4"/>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41" name="Rectangle 5"/>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42" name="Rectangle 6"/>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43" name="Rectangle 7"/>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91144" name="Rectangle 8"/>
          <p:cNvSpPr>
            <a:spLocks noGrp="1" noRot="1" noChangeAspect="1" noChangeArrowheads="1" noTextEdit="1"/>
          </p:cNvSpPr>
          <p:nvPr>
            <p:ph type="sldImg"/>
          </p:nvPr>
        </p:nvSpPr>
        <p:spPr bwMode="auto">
          <a:noFill/>
          <a:ln>
            <a:solidFill>
              <a:srgbClr val="000000"/>
            </a:solidFill>
            <a:miter lim="800000"/>
            <a:headEnd/>
            <a:tailEnd/>
          </a:ln>
        </p:spPr>
      </p:sp>
      <p:sp>
        <p:nvSpPr>
          <p:cNvPr id="91145" name="Rectangle 9"/>
          <p:cNvSpPr>
            <a:spLocks noGrp="1" noChangeArrowheads="1"/>
          </p:cNvSpPr>
          <p:nvPr>
            <p:ph type="body" idx="1"/>
          </p:nvPr>
        </p:nvSpPr>
        <p:spPr bwMode="auto">
          <a:xfrm>
            <a:off x="758891" y="4418108"/>
            <a:ext cx="5142177" cy="4182457"/>
          </a:xfrm>
          <a:noFill/>
        </p:spPr>
        <p:txBody>
          <a:bodyPr wrap="square" numCol="1" anchor="t" anchorCtr="0" compatLnSpc="1">
            <a:prstTxWarp prst="textNoShape">
              <a:avLst/>
            </a:prstTxWarp>
          </a:bodyPr>
          <a:lstStyle/>
          <a:p>
            <a:pPr>
              <a:spcBef>
                <a:spcPts val="611"/>
              </a:spcBef>
            </a:pPr>
            <a:r>
              <a:rPr lang="en-US" dirty="0" smtClean="0"/>
              <a:t>Medicare Part B transplant</a:t>
            </a:r>
            <a:r>
              <a:rPr lang="en-US" baseline="0" dirty="0" smtClean="0"/>
              <a:t> patient </a:t>
            </a:r>
            <a:r>
              <a:rPr lang="en-US" dirty="0"/>
              <a:t>c</a:t>
            </a:r>
            <a:r>
              <a:rPr lang="en-US" baseline="0" dirty="0" smtClean="0"/>
              <a:t>overage includes the</a:t>
            </a:r>
            <a:r>
              <a:rPr lang="en-US" dirty="0" smtClean="0"/>
              <a:t> </a:t>
            </a:r>
            <a:r>
              <a:rPr lang="en-US" baseline="0" dirty="0" smtClean="0"/>
              <a:t>following:</a:t>
            </a:r>
            <a:endParaRPr lang="en-US" dirty="0" smtClean="0"/>
          </a:p>
          <a:p>
            <a:pPr marL="174684" indent="-174684">
              <a:spcBef>
                <a:spcPts val="611"/>
              </a:spcBef>
              <a:buFont typeface="Wingdings" pitchFamily="2" charset="2"/>
              <a:buChar char="§"/>
            </a:pPr>
            <a:r>
              <a:rPr lang="en-US" dirty="0" smtClean="0"/>
              <a:t>Surgeon’s services for a transplant for both the patient and the donor. The donor doesn’t have to meet a deductible.</a:t>
            </a:r>
          </a:p>
          <a:p>
            <a:pPr marL="174684" indent="-174684">
              <a:spcBef>
                <a:spcPts val="611"/>
              </a:spcBef>
              <a:buFont typeface="Wingdings" pitchFamily="2" charset="2"/>
              <a:buChar char="§"/>
            </a:pPr>
            <a:r>
              <a:rPr lang="en-US" dirty="0"/>
              <a:t>I</a:t>
            </a:r>
            <a:r>
              <a:rPr lang="en-US" dirty="0" smtClean="0"/>
              <a:t>mmunosuppressive </a:t>
            </a:r>
            <a:r>
              <a:rPr lang="en-US" dirty="0"/>
              <a:t>drug therapy following a kidney transplant under certain conditions. </a:t>
            </a:r>
          </a:p>
        </p:txBody>
      </p:sp>
      <p:sp>
        <p:nvSpPr>
          <p:cNvPr id="91146" name="Slide Number Placeholder 10"/>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8171BC-C65A-4913-BFCC-7AE6C4C95DAD}" type="slidenum">
              <a:rPr lang="en-US"/>
              <a:pPr fontAlgn="base">
                <a:spcBef>
                  <a:spcPct val="0"/>
                </a:spcBef>
                <a:spcAft>
                  <a:spcPct val="0"/>
                </a:spcAft>
                <a:defRPr/>
              </a:pPr>
              <a:t>27</a:t>
            </a:fld>
            <a:endParaRPr lang="en-US" dirty="0"/>
          </a:p>
        </p:txBody>
      </p:sp>
    </p:spTree>
    <p:extLst>
      <p:ext uri="{BB962C8B-B14F-4D97-AF65-F5344CB8AC3E}">
        <p14:creationId xmlns:p14="http://schemas.microsoft.com/office/powerpoint/2010/main" val="3305374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8107"/>
            <a:ext cx="5715000" cy="4183380"/>
          </a:xfrm>
        </p:spPr>
        <p:txBody>
          <a:bodyPr>
            <a:normAutofit/>
          </a:bodyPr>
          <a:lstStyle/>
          <a:p>
            <a:pPr indent="-220314">
              <a:spcBef>
                <a:spcPts val="602"/>
              </a:spcBef>
              <a:defRPr/>
            </a:pPr>
            <a:r>
              <a:rPr lang="en-US" dirty="0" smtClean="0">
                <a:cs typeface="Arial" charset="0"/>
              </a:rPr>
              <a:t>Check Your Knowledge—Question 4</a:t>
            </a:r>
          </a:p>
          <a:p>
            <a:pPr indent="-220314">
              <a:spcBef>
                <a:spcPts val="602"/>
              </a:spcBef>
              <a:defRPr/>
            </a:pPr>
            <a:r>
              <a:rPr lang="en-US" dirty="0">
                <a:cs typeface="Arial" charset="0"/>
              </a:rPr>
              <a:t>Inpatient hospital services for both the patient and donor </a:t>
            </a:r>
            <a:r>
              <a:rPr lang="en-US" dirty="0" smtClean="0">
                <a:cs typeface="Arial" charset="0"/>
              </a:rPr>
              <a:t>are </a:t>
            </a:r>
            <a:r>
              <a:rPr lang="en-US" dirty="0">
                <a:cs typeface="Arial" charset="0"/>
              </a:rPr>
              <a:t>covered by Medicare Part </a:t>
            </a:r>
            <a:r>
              <a:rPr lang="en-US" dirty="0" smtClean="0">
                <a:cs typeface="Arial" charset="0"/>
              </a:rPr>
              <a:t>A. </a:t>
            </a:r>
            <a:endParaRPr lang="en-US" dirty="0">
              <a:cs typeface="Arial" charset="0"/>
            </a:endParaRPr>
          </a:p>
          <a:p>
            <a:pPr marL="8286" indent="-228600">
              <a:spcBef>
                <a:spcPts val="602"/>
              </a:spcBef>
              <a:buAutoNum type="alphaLcPeriod"/>
              <a:defRPr/>
            </a:pPr>
            <a:r>
              <a:rPr lang="en-US" dirty="0" smtClean="0">
                <a:cs typeface="Arial" charset="0"/>
              </a:rPr>
              <a:t>True</a:t>
            </a:r>
          </a:p>
          <a:p>
            <a:pPr marL="8286" indent="-228600">
              <a:spcBef>
                <a:spcPts val="602"/>
              </a:spcBef>
              <a:buAutoNum type="alphaLcPeriod"/>
              <a:defRPr/>
            </a:pPr>
            <a:r>
              <a:rPr lang="en-US" dirty="0" smtClean="0">
                <a:cs typeface="Arial" charset="0"/>
              </a:rPr>
              <a:t>False</a:t>
            </a:r>
            <a:endParaRPr lang="en-US" dirty="0">
              <a:cs typeface="Arial" charset="0"/>
            </a:endParaRPr>
          </a:p>
          <a:p>
            <a:pPr marL="0" indent="0">
              <a:spcBef>
                <a:spcPts val="602"/>
              </a:spcBef>
              <a:buNone/>
              <a:defRPr/>
            </a:pPr>
            <a:r>
              <a:rPr lang="en-US" b="1" dirty="0" smtClean="0"/>
              <a:t>ANSWER: a. </a:t>
            </a:r>
            <a:r>
              <a:rPr lang="en-US" b="0" dirty="0" smtClean="0">
                <a:cs typeface="Arial" charset="0"/>
              </a:rPr>
              <a:t>True</a:t>
            </a:r>
            <a:endParaRPr lang="en-US" dirty="0" smtClean="0">
              <a:cs typeface="Arial" charset="0"/>
            </a:endParaRPr>
          </a:p>
          <a:p>
            <a:pPr lvl="0">
              <a:spcBef>
                <a:spcPts val="611"/>
              </a:spcBef>
              <a:defRPr/>
            </a:pPr>
            <a:r>
              <a:rPr lang="en-US" dirty="0">
                <a:solidFill>
                  <a:prstClr val="black"/>
                </a:solidFill>
              </a:rPr>
              <a:t>Medicare Part A covers the following:</a:t>
            </a:r>
          </a:p>
          <a:p>
            <a:pPr marL="165234" lvl="1" indent="-165234">
              <a:spcBef>
                <a:spcPts val="611"/>
              </a:spcBef>
              <a:defRPr/>
            </a:pPr>
            <a:r>
              <a:rPr lang="en-US" dirty="0">
                <a:solidFill>
                  <a:prstClr val="black"/>
                </a:solidFill>
              </a:rPr>
              <a:t>Inpatient hospital services for a kidney transplant and/or preparation for a transplant. The hospital must be a Medicare–approved transplant center.</a:t>
            </a:r>
          </a:p>
          <a:p>
            <a:pPr marL="165234" lvl="1" indent="-165234" defTabSz="918153">
              <a:spcBef>
                <a:spcPts val="611"/>
              </a:spcBef>
              <a:defRPr/>
            </a:pPr>
            <a:r>
              <a:rPr lang="en-US" dirty="0">
                <a:solidFill>
                  <a:prstClr val="black"/>
                </a:solidFill>
              </a:rPr>
              <a:t>Medicare covers both living and cadaver donors. All </a:t>
            </a:r>
            <a:r>
              <a:rPr lang="en-US" dirty="0" smtClean="0">
                <a:solidFill>
                  <a:prstClr val="black"/>
                </a:solidFill>
              </a:rPr>
              <a:t>medically necessary </a:t>
            </a:r>
            <a:r>
              <a:rPr lang="en-US" dirty="0">
                <a:solidFill>
                  <a:prstClr val="black"/>
                </a:solidFill>
              </a:rPr>
              <a:t>care related to a donation for a living donor in the hospital is covered, including any care necessary due to complications. Healthy individuals can usually live with just one kidney. </a:t>
            </a:r>
          </a:p>
          <a:p>
            <a:pPr marL="165234" lvl="1" indent="-165234">
              <a:spcBef>
                <a:spcPts val="611"/>
              </a:spcBef>
              <a:defRPr/>
            </a:pPr>
            <a:r>
              <a:rPr lang="en-US" dirty="0">
                <a:solidFill>
                  <a:prstClr val="black"/>
                </a:solidFill>
              </a:rPr>
              <a:t>It also covers the Organ Procurement and Transplant Network registry fee, which aims to provide living donor transplants for people facing kidney failure.</a:t>
            </a:r>
          </a:p>
          <a:p>
            <a:pPr marL="165234" lvl="1" indent="-165234">
              <a:spcBef>
                <a:spcPts val="611"/>
              </a:spcBef>
              <a:defRPr/>
            </a:pPr>
            <a:r>
              <a:rPr lang="en-US" dirty="0">
                <a:solidFill>
                  <a:prstClr val="black"/>
                </a:solidFill>
              </a:rPr>
              <a:t>Laboratory </a:t>
            </a:r>
            <a:r>
              <a:rPr lang="en-US" dirty="0" smtClean="0">
                <a:solidFill>
                  <a:prstClr val="black"/>
                </a:solidFill>
              </a:rPr>
              <a:t>tests (for you and your potential donor).</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666AA210-F09A-4D2C-988F-5E80B2706499}"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711133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36650" y="679450"/>
            <a:ext cx="4648200" cy="3486150"/>
          </a:xfrm>
          <a:noFill/>
          <a:ln>
            <a:solidFill>
              <a:srgbClr val="000000"/>
            </a:solidFill>
            <a:miter lim="800000"/>
            <a:headEnd/>
            <a:tailEnd/>
          </a:ln>
        </p:spPr>
      </p:sp>
      <p:sp>
        <p:nvSpPr>
          <p:cNvPr id="84995" name="Notes Placeholder 2"/>
          <p:cNvSpPr>
            <a:spLocks noGrp="1"/>
          </p:cNvSpPr>
          <p:nvPr>
            <p:ph type="body" idx="1"/>
          </p:nvPr>
        </p:nvSpPr>
        <p:spPr>
          <a:xfrm>
            <a:off x="758892" y="4418108"/>
            <a:ext cx="5257800" cy="4582104"/>
          </a:xfrm>
          <a:ln/>
        </p:spPr>
        <p:txBody>
          <a:bodyPr>
            <a:normAutofit/>
          </a:bodyPr>
          <a:lstStyle/>
          <a:p>
            <a:pPr>
              <a:spcBef>
                <a:spcPts val="611"/>
              </a:spcBef>
              <a:defRPr/>
            </a:pPr>
            <a:r>
              <a:rPr lang="en-US" dirty="0"/>
              <a:t>Lesson </a:t>
            </a:r>
            <a:r>
              <a:rPr lang="en-US" dirty="0" smtClean="0"/>
              <a:t>4, “Coverage Options </a:t>
            </a:r>
            <a:r>
              <a:rPr lang="en-US" dirty="0"/>
              <a:t>for People </a:t>
            </a:r>
            <a:r>
              <a:rPr lang="en-US" dirty="0" smtClean="0"/>
              <a:t>With</a:t>
            </a:r>
            <a:r>
              <a:rPr lang="en-US" baseline="0" dirty="0" smtClean="0"/>
              <a:t> </a:t>
            </a:r>
            <a:r>
              <a:rPr lang="en-US" dirty="0" smtClean="0"/>
              <a:t>ESRD</a:t>
            </a:r>
            <a:r>
              <a:rPr lang="en-US" i="1" dirty="0" smtClean="0"/>
              <a:t>,” </a:t>
            </a:r>
            <a:r>
              <a:rPr lang="en-US" dirty="0" smtClean="0"/>
              <a:t>explains the</a:t>
            </a:r>
            <a:r>
              <a:rPr lang="en-US" baseline="0" dirty="0" smtClean="0"/>
              <a:t> following</a:t>
            </a:r>
            <a:r>
              <a:rPr lang="en-US" dirty="0" smtClean="0"/>
              <a:t>:</a:t>
            </a:r>
            <a:endParaRPr lang="en-US" dirty="0"/>
          </a:p>
          <a:p>
            <a:pPr marL="165234" indent="-165234">
              <a:spcBef>
                <a:spcPts val="611"/>
              </a:spcBef>
              <a:buFont typeface="Wingdings" pitchFamily="2" charset="2"/>
              <a:buChar char="§"/>
              <a:defRPr/>
            </a:pPr>
            <a:r>
              <a:rPr lang="en-US" dirty="0" smtClean="0"/>
              <a:t>Medigap</a:t>
            </a:r>
            <a:r>
              <a:rPr lang="en-US" baseline="0" dirty="0" smtClean="0"/>
              <a:t> (</a:t>
            </a:r>
            <a:r>
              <a:rPr lang="en-US" dirty="0" smtClean="0"/>
              <a:t>Medicare </a:t>
            </a:r>
            <a:r>
              <a:rPr lang="en-US" dirty="0"/>
              <a:t>Supplement </a:t>
            </a:r>
            <a:r>
              <a:rPr lang="en-US" dirty="0" smtClean="0"/>
              <a:t>Insurance) policies </a:t>
            </a:r>
            <a:endParaRPr lang="en-US" dirty="0"/>
          </a:p>
          <a:p>
            <a:pPr marL="165234" indent="-165234">
              <a:spcBef>
                <a:spcPts val="611"/>
              </a:spcBef>
              <a:buFont typeface="Wingdings" pitchFamily="2" charset="2"/>
              <a:buChar char="§"/>
              <a:defRPr/>
            </a:pPr>
            <a:r>
              <a:rPr lang="en-US" dirty="0"/>
              <a:t>Medicare Advantage Plans, including </a:t>
            </a:r>
            <a:r>
              <a:rPr lang="en-US" dirty="0" smtClean="0"/>
              <a:t>Special </a:t>
            </a:r>
            <a:r>
              <a:rPr lang="en-US" dirty="0"/>
              <a:t>Needs Plans and Medicare Prescription Drug Plans</a:t>
            </a:r>
          </a:p>
          <a:p>
            <a:pPr marL="165234" indent="-165234">
              <a:spcBef>
                <a:spcPts val="602"/>
              </a:spcBef>
              <a:buFont typeface="Wingdings" pitchFamily="2" charset="2"/>
              <a:buChar char="§"/>
              <a:defRPr/>
            </a:pPr>
            <a:r>
              <a:rPr lang="en-US" dirty="0"/>
              <a:t>Medicare, </a:t>
            </a:r>
            <a:r>
              <a:rPr lang="en-US" dirty="0" smtClean="0"/>
              <a:t>the Health Insurance Marketplace,</a:t>
            </a:r>
            <a:r>
              <a:rPr lang="en-US" baseline="0" dirty="0" smtClean="0"/>
              <a:t> and </a:t>
            </a:r>
            <a:r>
              <a:rPr lang="en-US" dirty="0" smtClean="0"/>
              <a:t>ESRD</a:t>
            </a:r>
            <a:endParaRPr lang="en-US" sz="3100" dirty="0">
              <a:solidFill>
                <a:prstClr val="black"/>
              </a:solidFill>
            </a:endParaRPr>
          </a:p>
          <a:p>
            <a:pPr>
              <a:spcBef>
                <a:spcPts val="579"/>
              </a:spcBef>
              <a:spcAft>
                <a:spcPts val="578"/>
              </a:spcAft>
              <a:defRPr/>
            </a:pPr>
            <a:endParaRPr lang="en-US" dirty="0">
              <a:latin typeface="Arial" pitchFamily="34" charset="0"/>
            </a:endParaRP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3F86E-5853-44D0-8BD7-FF53C093368E}" type="slidenum">
              <a:rPr lang="en-US" smtClean="0">
                <a:solidFill>
                  <a:srgbClr val="000000"/>
                </a:solidFill>
                <a:latin typeface="Arial" pitchFamily="34" charset="0"/>
              </a:rPr>
              <a:pPr/>
              <a:t>29</a:t>
            </a:fld>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219617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341409"/>
            <a:ext cx="5608320" cy="4183380"/>
          </a:xfrm>
        </p:spPr>
        <p:txBody>
          <a:bodyPr/>
          <a:lstStyle/>
          <a:p>
            <a:pPr>
              <a:spcBef>
                <a:spcPts val="602"/>
              </a:spcBef>
              <a:defRPr/>
            </a:pPr>
            <a:r>
              <a:rPr lang="en-US" dirty="0" smtClean="0"/>
              <a:t>Lesson 1</a:t>
            </a:r>
            <a:r>
              <a:rPr lang="en-US" i="1" baseline="0" dirty="0" smtClean="0"/>
              <a:t> </a:t>
            </a:r>
            <a:r>
              <a:rPr lang="en-US" i="0" baseline="0" dirty="0" smtClean="0"/>
              <a:t>provides an overview of Medicare for people with </a:t>
            </a:r>
            <a:r>
              <a:rPr lang="en-US" i="0" dirty="0" smtClean="0">
                <a:cs typeface="Arial" pitchFamily="34" charset="0"/>
              </a:rPr>
              <a:t>ESRD.</a:t>
            </a:r>
            <a:r>
              <a:rPr lang="en-US" i="0" baseline="0" dirty="0" smtClean="0">
                <a:cs typeface="Arial" pitchFamily="34" charset="0"/>
              </a:rPr>
              <a:t> It includes basic information </a:t>
            </a:r>
            <a:r>
              <a:rPr lang="en-US" dirty="0" smtClean="0"/>
              <a:t>and Medicare</a:t>
            </a:r>
            <a:r>
              <a:rPr lang="en-US" baseline="0" dirty="0" smtClean="0"/>
              <a:t> eligibility based on ESRD</a:t>
            </a:r>
            <a:r>
              <a:rPr lang="en-US" dirty="0" smtClean="0"/>
              <a:t>.</a:t>
            </a:r>
          </a:p>
        </p:txBody>
      </p:sp>
      <p:sp>
        <p:nvSpPr>
          <p:cNvPr id="4" name="Slide Number Placeholder 3"/>
          <p:cNvSpPr>
            <a:spLocks noGrp="1"/>
          </p:cNvSpPr>
          <p:nvPr>
            <p:ph type="sldNum" sz="quarter" idx="10"/>
          </p:nvPr>
        </p:nvSpPr>
        <p:spPr/>
        <p:txBody>
          <a:bodyPr/>
          <a:lstStyle/>
          <a:p>
            <a:fld id="{666AA210-F09A-4D2C-988F-5E80B2706499}" type="slidenum">
              <a:rPr lang="en-US" smtClean="0"/>
              <a:pPr/>
              <a:t>3</a:t>
            </a:fld>
            <a:endParaRPr lang="en-US" dirty="0"/>
          </a:p>
        </p:txBody>
      </p:sp>
    </p:spTree>
    <p:extLst>
      <p:ext uri="{BB962C8B-B14F-4D97-AF65-F5344CB8AC3E}">
        <p14:creationId xmlns:p14="http://schemas.microsoft.com/office/powerpoint/2010/main" val="37111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36650" y="679450"/>
            <a:ext cx="4648200" cy="3486150"/>
          </a:xfrm>
          <a:noFill/>
          <a:ln>
            <a:solidFill>
              <a:srgbClr val="000000"/>
            </a:solidFill>
            <a:miter lim="800000"/>
            <a:headEnd/>
            <a:tailEnd/>
          </a:ln>
        </p:spPr>
      </p:sp>
      <p:sp>
        <p:nvSpPr>
          <p:cNvPr id="84995" name="Notes Placeholder 2"/>
          <p:cNvSpPr>
            <a:spLocks noGrp="1"/>
          </p:cNvSpPr>
          <p:nvPr>
            <p:ph type="body" idx="1"/>
          </p:nvPr>
        </p:nvSpPr>
        <p:spPr>
          <a:xfrm>
            <a:off x="457200" y="4341408"/>
            <a:ext cx="6019800" cy="4345392"/>
          </a:xfrm>
          <a:ln/>
        </p:spPr>
        <p:txBody>
          <a:bodyPr>
            <a:noAutofit/>
          </a:bodyPr>
          <a:lstStyle/>
          <a:p>
            <a:pPr>
              <a:lnSpc>
                <a:spcPct val="110000"/>
              </a:lnSpc>
              <a:spcBef>
                <a:spcPts val="408"/>
              </a:spcBef>
              <a:defRPr/>
            </a:pPr>
            <a:r>
              <a:rPr lang="en-US" sz="1050" dirty="0"/>
              <a:t>A </a:t>
            </a:r>
            <a:r>
              <a:rPr lang="en-US" sz="1050" dirty="0" err="1" smtClean="0"/>
              <a:t>Medigap</a:t>
            </a:r>
            <a:r>
              <a:rPr lang="en-US" sz="1050" dirty="0" smtClean="0"/>
              <a:t> (Medicare Supplement Insurance) </a:t>
            </a:r>
            <a:r>
              <a:rPr lang="en-US" sz="1050" dirty="0"/>
              <a:t>policy is health insurance sold by </a:t>
            </a:r>
            <a:r>
              <a:rPr lang="en-US" sz="1050" dirty="0" smtClean="0"/>
              <a:t>private </a:t>
            </a:r>
            <a:r>
              <a:rPr lang="en-US" sz="1050" dirty="0"/>
              <a:t>insurance companies to help fill “gaps</a:t>
            </a:r>
            <a:r>
              <a:rPr lang="en-US" sz="1050" dirty="0" smtClean="0"/>
              <a:t>” (</a:t>
            </a:r>
            <a:r>
              <a:rPr lang="en-US" sz="1050" dirty="0"/>
              <a:t>like deductibles and </a:t>
            </a:r>
            <a:r>
              <a:rPr lang="en-US" sz="1050" dirty="0" smtClean="0"/>
              <a:t>coinsurance) in </a:t>
            </a:r>
            <a:r>
              <a:rPr lang="en-US" sz="1050" dirty="0"/>
              <a:t>Original Medicare </a:t>
            </a:r>
            <a:r>
              <a:rPr lang="en-US" sz="1050" dirty="0" smtClean="0"/>
              <a:t>coverage. </a:t>
            </a:r>
            <a:r>
              <a:rPr lang="en-US" sz="1050" dirty="0"/>
              <a:t>Federal law doesn’t require insurance companies to sell Medigap policies to people under </a:t>
            </a:r>
            <a:r>
              <a:rPr lang="en-US" sz="1050" dirty="0" smtClean="0"/>
              <a:t>65; however, the </a:t>
            </a:r>
            <a:r>
              <a:rPr lang="en-US" sz="1050" dirty="0"/>
              <a:t>following states do require Medigap insurance companies sell to people under 65:</a:t>
            </a:r>
          </a:p>
          <a:p>
            <a:pPr marL="171450" lvl="1" indent="-171450">
              <a:lnSpc>
                <a:spcPct val="110000"/>
              </a:lnSpc>
              <a:spcBef>
                <a:spcPts val="408"/>
              </a:spcBef>
              <a:defRPr/>
            </a:pPr>
            <a:r>
              <a:rPr lang="en-US" sz="1050" dirty="0"/>
              <a:t>Colorado, Connecticut, Florida, Georgia, Hawaii, Illinois, Kansas, Louisiana, Maine, Maryland, Michigan, Minnesota, Mississippi, Missouri, New Hampshire, New Jersey, New Mexico, New York, North Carolina, Oklahoma, Oregon, Pennsylvania, South Dakota, Tennessee, Texas, and Wisconsin.</a:t>
            </a:r>
          </a:p>
          <a:p>
            <a:pPr marL="302868" lvl="2" indent="-127524">
              <a:lnSpc>
                <a:spcPct val="110000"/>
              </a:lnSpc>
              <a:spcBef>
                <a:spcPts val="408"/>
              </a:spcBef>
              <a:defRPr/>
            </a:pPr>
            <a:r>
              <a:rPr lang="en-US" sz="1050" dirty="0"/>
              <a:t>Medigap isn’t available to people with </a:t>
            </a:r>
            <a:r>
              <a:rPr lang="en-US" sz="1050" dirty="0" smtClean="0"/>
              <a:t>ESRD </a:t>
            </a:r>
            <a:r>
              <a:rPr lang="en-US" sz="1050" dirty="0"/>
              <a:t>under 65 in California, Massachusetts, and Vermont.</a:t>
            </a:r>
          </a:p>
          <a:p>
            <a:pPr marL="302868" lvl="2" indent="-127524">
              <a:lnSpc>
                <a:spcPct val="110000"/>
              </a:lnSpc>
              <a:spcBef>
                <a:spcPts val="408"/>
              </a:spcBef>
              <a:defRPr/>
            </a:pPr>
            <a:r>
              <a:rPr lang="en-US" sz="1050" dirty="0"/>
              <a:t>In Delaware, Medigap is only available to people under 65 if they have ESRD.</a:t>
            </a:r>
          </a:p>
          <a:p>
            <a:pPr marL="183634" indent="-183634">
              <a:lnSpc>
                <a:spcPct val="110000"/>
              </a:lnSpc>
              <a:spcBef>
                <a:spcPts val="408"/>
              </a:spcBef>
              <a:defRPr/>
            </a:pPr>
            <a:r>
              <a:rPr lang="en-US" sz="1050" dirty="0"/>
              <a:t>Even if your state isn’t on the list above, here are some things you need to know:</a:t>
            </a:r>
          </a:p>
          <a:p>
            <a:pPr marL="183634" lvl="1" indent="-183634">
              <a:lnSpc>
                <a:spcPct val="110000"/>
              </a:lnSpc>
              <a:spcBef>
                <a:spcPts val="600"/>
              </a:spcBef>
              <a:defRPr/>
            </a:pPr>
            <a:r>
              <a:rPr lang="en-US" sz="1050" dirty="0"/>
              <a:t>Some insurance companies may voluntarily sell Medigap policies to some people under 65.</a:t>
            </a:r>
          </a:p>
          <a:p>
            <a:pPr marL="183634" lvl="1" indent="-183634">
              <a:lnSpc>
                <a:spcPct val="110000"/>
              </a:lnSpc>
              <a:spcBef>
                <a:spcPts val="408"/>
              </a:spcBef>
              <a:defRPr/>
            </a:pPr>
            <a:r>
              <a:rPr lang="en-US" sz="1050" dirty="0"/>
              <a:t>Some states require that people under 65 who are buying a Medigap policy be given the best price available. </a:t>
            </a:r>
          </a:p>
          <a:p>
            <a:pPr marL="183634" lvl="1" indent="-183634">
              <a:lnSpc>
                <a:spcPct val="110000"/>
              </a:lnSpc>
              <a:spcBef>
                <a:spcPts val="408"/>
              </a:spcBef>
              <a:defRPr/>
            </a:pPr>
            <a:r>
              <a:rPr lang="en-US" sz="1050" dirty="0"/>
              <a:t>Generally, Medigap policies sold to people under 65 may cost more than policies sold to people over 65.</a:t>
            </a:r>
          </a:p>
          <a:p>
            <a:pPr>
              <a:lnSpc>
                <a:spcPct val="110000"/>
              </a:lnSpc>
              <a:spcBef>
                <a:spcPts val="408"/>
              </a:spcBef>
              <a:defRPr/>
            </a:pPr>
            <a:r>
              <a:rPr lang="en-US" sz="1050" dirty="0"/>
              <a:t>If you live in a state that has a Medigap Open Enrollment Period for people under 65 (everyone still gets another Medigap Open Enrollment Period when </a:t>
            </a:r>
            <a:r>
              <a:rPr lang="en-US" sz="1050" dirty="0" smtClean="0"/>
              <a:t>they </a:t>
            </a:r>
            <a:r>
              <a:rPr lang="en-US" sz="1050" dirty="0"/>
              <a:t>reach 65), </a:t>
            </a:r>
            <a:r>
              <a:rPr lang="en-US" sz="1050" dirty="0" smtClean="0"/>
              <a:t>you’ll </a:t>
            </a:r>
            <a:r>
              <a:rPr lang="en-US" sz="1050" dirty="0"/>
              <a:t>be able to buy </a:t>
            </a:r>
            <a:r>
              <a:rPr lang="en-US" sz="1050" b="1" dirty="0"/>
              <a:t>any</a:t>
            </a:r>
            <a:r>
              <a:rPr lang="en-US" sz="1050" dirty="0"/>
              <a:t> Medigap policy sold in your state, if available.</a:t>
            </a:r>
          </a:p>
          <a:p>
            <a:pPr>
              <a:lnSpc>
                <a:spcPct val="110000"/>
              </a:lnSpc>
              <a:spcBef>
                <a:spcPts val="408"/>
              </a:spcBef>
              <a:defRPr/>
            </a:pPr>
            <a:r>
              <a:rPr lang="en-US" sz="1050" dirty="0"/>
              <a:t>Insurance companies selling Medigap policies are required to report data to the National Association of Insurance </a:t>
            </a:r>
            <a:r>
              <a:rPr lang="en-US" sz="1050" dirty="0" smtClean="0"/>
              <a:t>Commissioners, the U.S. standard–setting and regulatory support organization created and governed by the chief insurance regulators from the 50 states, the District of Columbia, and five U.S. territories. </a:t>
            </a:r>
            <a:endParaRPr lang="en-US" sz="1050" dirty="0"/>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A3F86E-5853-44D0-8BD7-FF53C093368E}" type="slidenum">
              <a:rPr lang="en-US" smtClean="0">
                <a:solidFill>
                  <a:srgbClr val="000000"/>
                </a:solidFill>
                <a:latin typeface="Arial" pitchFamily="34" charset="0"/>
              </a:rPr>
              <a:pPr/>
              <a:t>30</a:t>
            </a:fld>
            <a:endParaRPr lang="en-US" dirty="0" smtClean="0">
              <a:solidFill>
                <a:srgbClr val="000000"/>
              </a:solidFill>
              <a:latin typeface="Arial" pitchFamily="34" charset="0"/>
            </a:endParaRPr>
          </a:p>
        </p:txBody>
      </p:sp>
    </p:spTree>
    <p:extLst>
      <p:ext uri="{BB962C8B-B14F-4D97-AF65-F5344CB8AC3E}">
        <p14:creationId xmlns:p14="http://schemas.microsoft.com/office/powerpoint/2010/main" val="803504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xfrm>
            <a:off x="606317" y="4260851"/>
            <a:ext cx="5874051" cy="4648200"/>
          </a:xfrm>
          <a:noFill/>
        </p:spPr>
        <p:txBody>
          <a:bodyPr wrap="square" numCol="1" anchor="t" anchorCtr="0" compatLnSpc="1">
            <a:prstTxWarp prst="textNoShape">
              <a:avLst/>
            </a:prstTxWarp>
            <a:noAutofit/>
          </a:bodyPr>
          <a:lstStyle/>
          <a:p>
            <a:pPr>
              <a:spcBef>
                <a:spcPts val="602"/>
              </a:spcBef>
            </a:pPr>
            <a:r>
              <a:rPr lang="en-US" dirty="0" smtClean="0"/>
              <a:t>Medicare Advantage (MA) Plans are generally </a:t>
            </a:r>
            <a:r>
              <a:rPr lang="en-US" b="1" dirty="0" smtClean="0"/>
              <a:t>not</a:t>
            </a:r>
            <a:r>
              <a:rPr lang="en-US" dirty="0" smtClean="0"/>
              <a:t> available to people with ESRD. For most people with ESRD, Original Medicare is usually the only option.</a:t>
            </a:r>
          </a:p>
          <a:p>
            <a:r>
              <a:rPr lang="en-US" dirty="0" smtClean="0"/>
              <a:t>You may be able to join an MA Plan if you’re already getting your health benefits (for example, through an </a:t>
            </a:r>
            <a:r>
              <a:rPr lang="en-US" sz="1200" kern="1200" dirty="0" smtClean="0">
                <a:solidFill>
                  <a:schemeClr val="tx1"/>
                </a:solidFill>
                <a:effectLst/>
                <a:latin typeface="+mn-lt"/>
                <a:ea typeface="+mn-ea"/>
                <a:cs typeface="+mn-cs"/>
              </a:rPr>
              <a:t>employer group health plan (EGHP)) </a:t>
            </a:r>
            <a:r>
              <a:rPr lang="en-US" dirty="0" smtClean="0"/>
              <a:t>through the same organization that offers an MA Plan. While you’re in an MA Plan, the plan will be the primary provider of your health care coverage. You must use your MA Plan’s identification card instead of your red, white, and blue Medicare card when you see your doctor or get other kinds of health care services. In most MA Plans, you usually get all your Medicare-covered health care through the plan, and the plan may offer extra benefits. You may have to see doctors who belong to the plan or go to certain hospitals to get services. You’ll have to pay other costs (such as copayments or coinsurance) for the services you get.</a:t>
            </a:r>
          </a:p>
          <a:p>
            <a:pPr marL="174708" indent="-174708">
              <a:spcBef>
                <a:spcPts val="602"/>
              </a:spcBef>
              <a:buFont typeface="Wingdings" panose="05000000000000000000" pitchFamily="2" charset="2"/>
              <a:buChar char="§"/>
            </a:pPr>
            <a:r>
              <a:rPr lang="en-US" dirty="0" smtClean="0"/>
              <a:t>MA</a:t>
            </a:r>
            <a:r>
              <a:rPr lang="en-US" baseline="0" dirty="0" smtClean="0"/>
              <a:t> </a:t>
            </a:r>
            <a:r>
              <a:rPr lang="en-US" dirty="0" smtClean="0"/>
              <a:t>plans include</a:t>
            </a:r>
          </a:p>
          <a:p>
            <a:pPr marL="298168" lvl="1" indent="-121131">
              <a:spcBef>
                <a:spcPts val="611"/>
              </a:spcBef>
              <a:buFont typeface="Arial" pitchFamily="34" charset="0"/>
              <a:buChar char="•"/>
            </a:pPr>
            <a:r>
              <a:rPr lang="en-US" dirty="0" smtClean="0"/>
              <a:t>Health Maintenance Organization plans</a:t>
            </a:r>
          </a:p>
          <a:p>
            <a:pPr marL="298168" lvl="1" indent="-121131">
              <a:spcBef>
                <a:spcPts val="611"/>
              </a:spcBef>
              <a:buFont typeface="Arial" pitchFamily="34" charset="0"/>
              <a:buChar char="•"/>
            </a:pPr>
            <a:r>
              <a:rPr lang="en-US" dirty="0" smtClean="0"/>
              <a:t>Preferred Provider Organization plans</a:t>
            </a:r>
          </a:p>
          <a:p>
            <a:pPr marL="298168" lvl="1" indent="-121131">
              <a:spcBef>
                <a:spcPts val="611"/>
              </a:spcBef>
              <a:buFont typeface="Arial" pitchFamily="34" charset="0"/>
              <a:buChar char="•"/>
            </a:pPr>
            <a:r>
              <a:rPr lang="en-US" dirty="0" smtClean="0"/>
              <a:t>Private Fee-for-Service plans</a:t>
            </a:r>
          </a:p>
          <a:p>
            <a:pPr marL="298168" lvl="1" indent="-121131">
              <a:spcBef>
                <a:spcPts val="611"/>
              </a:spcBef>
              <a:buFont typeface="Arial" pitchFamily="34" charset="0"/>
              <a:buChar char="•"/>
            </a:pPr>
            <a:r>
              <a:rPr lang="en-US" dirty="0" smtClean="0"/>
              <a:t>Medicare Medical Savings Account Plans</a:t>
            </a:r>
          </a:p>
          <a:p>
            <a:pPr marL="298168" lvl="1" indent="-121131">
              <a:spcBef>
                <a:spcPts val="611"/>
              </a:spcBef>
              <a:buFont typeface="Arial" pitchFamily="34" charset="0"/>
              <a:buChar char="•"/>
            </a:pPr>
            <a:r>
              <a:rPr lang="en-US" dirty="0" smtClean="0"/>
              <a:t>Special Needs Plans </a:t>
            </a:r>
          </a:p>
          <a:p>
            <a:pPr indent="-110155">
              <a:spcBef>
                <a:spcPts val="408"/>
              </a:spcBef>
            </a:pPr>
            <a:r>
              <a:rPr lang="en-US" dirty="0"/>
              <a:t>You may be able to join a Medicare Special Needs Plan. However, there are some exceptions, which we’ll cover </a:t>
            </a:r>
            <a:r>
              <a:rPr lang="en-US" dirty="0" smtClean="0"/>
              <a:t>in </a:t>
            </a:r>
            <a:r>
              <a:rPr lang="en-US" dirty="0"/>
              <a:t>the next few slides.</a:t>
            </a:r>
          </a:p>
        </p:txBody>
      </p:sp>
      <p:sp>
        <p:nvSpPr>
          <p:cNvPr id="9318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403207-C20D-49A1-B798-9CEDCD052420}" type="slidenum">
              <a:rPr lang="en-US"/>
              <a:pPr fontAlgn="base">
                <a:spcBef>
                  <a:spcPct val="0"/>
                </a:spcBef>
                <a:spcAft>
                  <a:spcPct val="0"/>
                </a:spcAft>
                <a:defRPr/>
              </a:pPr>
              <a:t>31</a:t>
            </a:fld>
            <a:endParaRPr lang="en-US" dirty="0"/>
          </a:p>
        </p:txBody>
      </p:sp>
    </p:spTree>
    <p:extLst>
      <p:ext uri="{BB962C8B-B14F-4D97-AF65-F5344CB8AC3E}">
        <p14:creationId xmlns:p14="http://schemas.microsoft.com/office/powerpoint/2010/main" val="4094846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xfrm>
            <a:off x="701040" y="4426860"/>
            <a:ext cx="5608320" cy="4183995"/>
          </a:xfrm>
          <a:noFill/>
        </p:spPr>
        <p:txBody>
          <a:bodyPr wrap="square" numCol="1" anchor="t" anchorCtr="0" compatLnSpc="1">
            <a:prstTxWarp prst="textNoShape">
              <a:avLst/>
            </a:prstTxWarp>
          </a:bodyPr>
          <a:lstStyle/>
          <a:p>
            <a:pPr>
              <a:spcBef>
                <a:spcPts val="611"/>
              </a:spcBef>
            </a:pPr>
            <a:r>
              <a:rPr lang="en-US" dirty="0" smtClean="0"/>
              <a:t>There are a few other situations in which someone with ESRD can join a Medicare Advantage (MA) Plan:</a:t>
            </a:r>
          </a:p>
          <a:p>
            <a:pPr marL="174684" indent="-174684">
              <a:spcBef>
                <a:spcPts val="611"/>
              </a:spcBef>
              <a:buFont typeface="Wingdings" pitchFamily="2" charset="2"/>
              <a:buChar char="§"/>
            </a:pPr>
            <a:r>
              <a:rPr lang="en-US" dirty="0" smtClean="0"/>
              <a:t>If you’re already in an MA Plan and develop ESRD, you can stay in the plan or join another plan offered by the same company in the same state.</a:t>
            </a:r>
          </a:p>
          <a:p>
            <a:pPr marL="174684" lvl="1" indent="-174684">
              <a:spcBef>
                <a:spcPts val="611"/>
              </a:spcBef>
            </a:pPr>
            <a:r>
              <a:rPr lang="en-US" dirty="0"/>
              <a:t>If you’ve had a successful kidney transplant, you may be able to join a plan.</a:t>
            </a:r>
          </a:p>
          <a:p>
            <a:pPr marL="174684" lvl="1" indent="-174684">
              <a:spcBef>
                <a:spcPts val="611"/>
              </a:spcBef>
            </a:pPr>
            <a:r>
              <a:rPr lang="en-US" dirty="0"/>
              <a:t>You may also join an MA </a:t>
            </a:r>
            <a:r>
              <a:rPr lang="en-US" dirty="0" smtClean="0"/>
              <a:t>Plan </a:t>
            </a:r>
            <a:r>
              <a:rPr lang="en-US" dirty="0"/>
              <a:t>if you’re in a non-Medicare health plan and later become eligible for Medicare based on ESRD. You can join an MA </a:t>
            </a:r>
            <a:r>
              <a:rPr lang="en-US" dirty="0" smtClean="0"/>
              <a:t>Plan </a:t>
            </a:r>
            <a:r>
              <a:rPr lang="en-US" dirty="0"/>
              <a:t>offered by the same organization that offered your non-Medicare health plan. There must be no break in coverage between the non-Medicare plan and the MA </a:t>
            </a:r>
            <a:r>
              <a:rPr lang="en-US" dirty="0" smtClean="0"/>
              <a:t>Plan</a:t>
            </a:r>
            <a:r>
              <a:rPr lang="en-US" dirty="0"/>
              <a:t>.</a:t>
            </a:r>
          </a:p>
          <a:p>
            <a:pPr marL="174684" lvl="1" indent="-174684">
              <a:spcBef>
                <a:spcPts val="611"/>
              </a:spcBef>
            </a:pPr>
            <a:r>
              <a:rPr lang="en-US" dirty="0"/>
              <a:t>If your plan leaves Medicare or no longer provides coverage in your area, you can join another MA </a:t>
            </a:r>
            <a:r>
              <a:rPr lang="en-US" dirty="0" smtClean="0"/>
              <a:t>Plan </a:t>
            </a:r>
            <a:r>
              <a:rPr lang="en-US" dirty="0"/>
              <a:t>if one is available in your area and is accepting new members. </a:t>
            </a:r>
          </a:p>
          <a:p>
            <a:pPr marL="174684" lvl="1" indent="-174684">
              <a:spcBef>
                <a:spcPts val="611"/>
              </a:spcBef>
            </a:pPr>
            <a:r>
              <a:rPr lang="en-US" dirty="0"/>
              <a:t>MA </a:t>
            </a:r>
            <a:r>
              <a:rPr lang="en-US" dirty="0" smtClean="0"/>
              <a:t>Plans </a:t>
            </a:r>
            <a:r>
              <a:rPr lang="en-US" dirty="0"/>
              <a:t>may choose to accept enrollees with ESRD who are enrolling in an MA Plan through an employer or union group under certain limited circumstances. </a:t>
            </a:r>
          </a:p>
          <a:p>
            <a:pPr>
              <a:spcBef>
                <a:spcPts val="611"/>
              </a:spcBef>
            </a:pPr>
            <a:r>
              <a:rPr lang="en-US" dirty="0" smtClean="0"/>
              <a:t>If you have ESRD and decide to leave your MA Plan, you can choose only Original Medicare.</a:t>
            </a:r>
          </a:p>
        </p:txBody>
      </p:sp>
      <p:sp>
        <p:nvSpPr>
          <p:cNvPr id="9523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76F0C1-C93E-44B1-BB4A-381952676719}" type="slidenum">
              <a:rPr lang="en-US"/>
              <a:pPr fontAlgn="base">
                <a:spcBef>
                  <a:spcPct val="0"/>
                </a:spcBef>
                <a:spcAft>
                  <a:spcPct val="0"/>
                </a:spcAft>
                <a:defRPr/>
              </a:pPr>
              <a:t>32</a:t>
            </a:fld>
            <a:endParaRPr lang="en-US" dirty="0"/>
          </a:p>
        </p:txBody>
      </p:sp>
    </p:spTree>
    <p:extLst>
      <p:ext uri="{BB962C8B-B14F-4D97-AF65-F5344CB8AC3E}">
        <p14:creationId xmlns:p14="http://schemas.microsoft.com/office/powerpoint/2010/main" val="391752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4211" name="Rectangle 3"/>
          <p:cNvSpPr>
            <a:spLocks noGrp="1" noChangeArrowheads="1"/>
          </p:cNvSpPr>
          <p:nvPr>
            <p:ph type="body" idx="1"/>
          </p:nvPr>
        </p:nvSpPr>
        <p:spPr bwMode="auto">
          <a:xfrm>
            <a:off x="682605" y="4264713"/>
            <a:ext cx="6084474" cy="4269687"/>
          </a:xfrm>
          <a:noFill/>
        </p:spPr>
        <p:txBody>
          <a:bodyPr wrap="square" numCol="1" anchor="t" anchorCtr="0" compatLnSpc="1">
            <a:prstTxWarp prst="textNoShape">
              <a:avLst/>
            </a:prstTxWarp>
            <a:normAutofit/>
          </a:bodyPr>
          <a:lstStyle/>
          <a:p>
            <a:pPr>
              <a:spcBef>
                <a:spcPts val="602"/>
              </a:spcBef>
            </a:pPr>
            <a:r>
              <a:rPr lang="en-US" dirty="0" smtClean="0"/>
              <a:t>Special Needs Plans (SNPs) limit all or most of their membership to people in certain institutions (like a nursing home), or who are eligible for both Medicare and Medicaid, or for people with certain chronic or disabling conditions.</a:t>
            </a:r>
          </a:p>
          <a:p>
            <a:pPr>
              <a:spcBef>
                <a:spcPts val="602"/>
              </a:spcBef>
            </a:pPr>
            <a:r>
              <a:rPr lang="en-US" dirty="0" smtClean="0"/>
              <a:t>Some Medicare Advantage SNPs may accept people with ESRD. These plans must provide all Part A and Part B health care and services. They also must provide Medicare prescription drug coverage. These plans can be designed specifically for people with ESRD, or they can apply for a waiver to accept ESRD patients. SNPs are available in limited areas, and only a few serve people with ESRD.</a:t>
            </a:r>
          </a:p>
          <a:p>
            <a:pPr>
              <a:spcBef>
                <a:spcPts val="602"/>
              </a:spcBef>
            </a:pPr>
            <a:r>
              <a:rPr lang="en-US" dirty="0" smtClean="0"/>
              <a:t>The SNP must be designed to provide Medicare health care and services to people who can benefit the most from things like special expertise of the plan’s providers, and focused care management. SNPs also must provide Medicare prescription drug coverage. For example, an SNP for people with diabetes might have additional providers with experience caring for conditions related to diabetes, have focused special education or counseling, and/or nutrition and exercise programs designed to help control the condition. SNPs for people with both Medicare and Medicaid might help members access community resources and coordinate many of their Medicare and Medicaid services.</a:t>
            </a:r>
          </a:p>
          <a:p>
            <a:pPr>
              <a:spcBef>
                <a:spcPts val="602"/>
              </a:spcBef>
            </a:pPr>
            <a:r>
              <a:rPr lang="en-US" dirty="0" smtClean="0"/>
              <a:t>To </a:t>
            </a:r>
            <a:r>
              <a:rPr lang="en-US" dirty="0"/>
              <a:t>find out if a Medicare </a:t>
            </a:r>
            <a:r>
              <a:rPr lang="en-US" dirty="0" smtClean="0"/>
              <a:t>SNP </a:t>
            </a:r>
            <a:r>
              <a:rPr lang="en-US" dirty="0"/>
              <a:t>for people with ESRD is available in your </a:t>
            </a:r>
            <a:r>
              <a:rPr lang="en-US" dirty="0" smtClean="0"/>
              <a:t>area</a:t>
            </a:r>
            <a:endParaRPr lang="en-US" dirty="0"/>
          </a:p>
          <a:p>
            <a:pPr marL="183634" lvl="1" indent="-183634">
              <a:spcBef>
                <a:spcPts val="602"/>
              </a:spcBef>
            </a:pPr>
            <a:r>
              <a:rPr lang="en-US" dirty="0"/>
              <a:t>Visit </a:t>
            </a:r>
            <a:r>
              <a:rPr lang="en-US" dirty="0" smtClean="0">
                <a:hlinkClick r:id="rId3"/>
              </a:rPr>
              <a:t>Medicare.gov</a:t>
            </a:r>
            <a:r>
              <a:rPr lang="en-US" dirty="0" smtClean="0"/>
              <a:t> </a:t>
            </a:r>
            <a:r>
              <a:rPr lang="en-US" dirty="0"/>
              <a:t>(click “Find Health &amp; Drug Plans</a:t>
            </a:r>
            <a:r>
              <a:rPr lang="en-US" dirty="0" smtClean="0"/>
              <a:t>”).</a:t>
            </a:r>
            <a:endParaRPr lang="en-US" dirty="0"/>
          </a:p>
          <a:p>
            <a:pPr marL="183634" lvl="1" indent="-183634">
              <a:spcBef>
                <a:spcPts val="602"/>
              </a:spcBef>
            </a:pPr>
            <a:r>
              <a:rPr lang="en-US" dirty="0"/>
              <a:t>Call 1-800-MEDICARE (1-800-633-4227). TTY users should call </a:t>
            </a:r>
            <a:r>
              <a:rPr lang="en-US" dirty="0" smtClean="0"/>
              <a:t>1-877-486-2048.</a:t>
            </a:r>
          </a:p>
        </p:txBody>
      </p:sp>
      <p:sp>
        <p:nvSpPr>
          <p:cNvPr id="94212"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5803E-4FC2-4448-91BD-D0EB21E84532}" type="slidenum">
              <a:rPr lang="en-US"/>
              <a:pPr fontAlgn="base">
                <a:spcBef>
                  <a:spcPct val="0"/>
                </a:spcBef>
                <a:spcAft>
                  <a:spcPct val="0"/>
                </a:spcAft>
                <a:defRPr/>
              </a:pPr>
              <a:t>33</a:t>
            </a:fld>
            <a:endParaRPr lang="en-US" dirty="0"/>
          </a:p>
        </p:txBody>
      </p:sp>
    </p:spTree>
    <p:extLst>
      <p:ext uri="{BB962C8B-B14F-4D97-AF65-F5344CB8AC3E}">
        <p14:creationId xmlns:p14="http://schemas.microsoft.com/office/powerpoint/2010/main" val="2410800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803276" y="4492956"/>
            <a:ext cx="5505781" cy="4183995"/>
          </a:xfrm>
          <a:noFill/>
        </p:spPr>
        <p:txBody>
          <a:bodyPr wrap="square" numCol="1" anchor="t" anchorCtr="0" compatLnSpc="1">
            <a:prstTxWarp prst="textNoShape">
              <a:avLst/>
            </a:prstTxWarp>
          </a:bodyPr>
          <a:lstStyle/>
          <a:p>
            <a:pPr>
              <a:spcBef>
                <a:spcPts val="611"/>
              </a:spcBef>
            </a:pPr>
            <a:r>
              <a:rPr lang="en-US" dirty="0" smtClean="0"/>
              <a:t>Part D, Medicare prescription drug coverage, is available to all people with Medicare, including those entitled because of ESRD or a disability. </a:t>
            </a:r>
          </a:p>
          <a:p>
            <a:pPr>
              <a:spcBef>
                <a:spcPts val="611"/>
              </a:spcBef>
            </a:pPr>
            <a:r>
              <a:rPr lang="en-US" dirty="0" smtClean="0"/>
              <a:t>While many drugs (i.e., immunosuppressive drugs needed following a kidney transplant) are covered under Part B, other drugs aren’t covered under Part B (i.e., drugs needed to treat related conditions, such as high blood pressure). For this reason, ESRD patients should consider enrolling in a Part D plan.</a:t>
            </a:r>
          </a:p>
          <a:p>
            <a:pPr>
              <a:spcBef>
                <a:spcPts val="611"/>
              </a:spcBef>
            </a:pPr>
            <a:r>
              <a:rPr lang="en-US" dirty="0" smtClean="0"/>
              <a:t>Everyone with Medicare is eligible to join a Medicare Prescription Drug Plan to help lower prescription drug costs and protect against higher costs in the future. Children who have Medicare based on ESRD can also enroll in a Medicare drug plan.</a:t>
            </a:r>
          </a:p>
          <a:p>
            <a:pPr>
              <a:spcBef>
                <a:spcPts val="611"/>
              </a:spcBef>
            </a:pPr>
            <a:r>
              <a:rPr lang="en-US" dirty="0" smtClean="0"/>
              <a:t>You must enroll in a plan to get Medicare prescription drug coverage. When you enroll in a Medicare Prescription Drug Plan, you pay a monthly premium, plus a share of the cost of your prescriptions (copayment or coinsurance). </a:t>
            </a:r>
          </a:p>
          <a:p>
            <a:pPr>
              <a:spcBef>
                <a:spcPts val="611"/>
              </a:spcBef>
            </a:pPr>
            <a:r>
              <a:rPr lang="en-US" dirty="0" smtClean="0"/>
              <a:t>People with limited income and resources may be able to get Extra Help paying for their costs in a Medicare prescription drug plan. </a:t>
            </a:r>
          </a:p>
          <a:p>
            <a:pPr marL="0" lvl="1" indent="0">
              <a:spcBef>
                <a:spcPts val="611"/>
              </a:spcBef>
              <a:buNone/>
            </a:pPr>
            <a:r>
              <a:rPr lang="en-US" dirty="0" smtClean="0"/>
              <a:t>For more information, visit </a:t>
            </a:r>
            <a:r>
              <a:rPr lang="en-US" dirty="0" smtClean="0">
                <a:hlinkClick r:id="rId3"/>
              </a:rPr>
              <a:t>Medicare.gov</a:t>
            </a:r>
            <a:r>
              <a:rPr lang="en-US" dirty="0" smtClean="0"/>
              <a:t> and click “Get Help With Costs.”</a:t>
            </a:r>
          </a:p>
        </p:txBody>
      </p:sp>
      <p:sp>
        <p:nvSpPr>
          <p:cNvPr id="727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B6840-0FD4-4807-80AF-22E3216C7F77}" type="slidenum">
              <a:rPr lang="en-US"/>
              <a:pPr fontAlgn="base">
                <a:spcBef>
                  <a:spcPct val="0"/>
                </a:spcBef>
                <a:spcAft>
                  <a:spcPct val="0"/>
                </a:spcAft>
                <a:defRPr/>
              </a:pPr>
              <a:t>34</a:t>
            </a:fld>
            <a:endParaRPr lang="en-US" dirty="0"/>
          </a:p>
        </p:txBody>
      </p:sp>
    </p:spTree>
    <p:extLst>
      <p:ext uri="{BB962C8B-B14F-4D97-AF65-F5344CB8AC3E}">
        <p14:creationId xmlns:p14="http://schemas.microsoft.com/office/powerpoint/2010/main" val="2995011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803276" y="4492956"/>
            <a:ext cx="5505781" cy="4183995"/>
          </a:xfrm>
          <a:noFill/>
        </p:spPr>
        <p:txBody>
          <a:bodyPr wrap="square" numCol="1" anchor="t" anchorCtr="0" compatLnSpc="1">
            <a:prstTxWarp prst="textNoShape">
              <a:avLst/>
            </a:prstTxWarp>
          </a:bodyPr>
          <a:lstStyle/>
          <a:p>
            <a:pPr>
              <a:spcBef>
                <a:spcPts val="602"/>
              </a:spcBef>
            </a:pPr>
            <a:r>
              <a:rPr lang="en-US" dirty="0" smtClean="0"/>
              <a:t>Medicare isn’t part of the Marketplace. </a:t>
            </a:r>
          </a:p>
          <a:p>
            <a:pPr>
              <a:spcBef>
                <a:spcPts val="602"/>
              </a:spcBef>
            </a:pPr>
            <a:r>
              <a:rPr lang="en-US" dirty="0" smtClean="0"/>
              <a:t>If you have Medicare, you’re covered and don’t need to do anything related to the Marketplace.</a:t>
            </a:r>
          </a:p>
          <a:p>
            <a:pPr marL="0" lvl="1" indent="0">
              <a:spcBef>
                <a:spcPts val="602"/>
              </a:spcBef>
              <a:buNone/>
            </a:pPr>
            <a:r>
              <a:rPr lang="en-US" dirty="0" smtClean="0"/>
              <a:t>Part A is considered minimum essential coverage. </a:t>
            </a:r>
          </a:p>
          <a:p>
            <a:pPr>
              <a:spcBef>
                <a:spcPts val="602"/>
              </a:spcBef>
            </a:pPr>
            <a:r>
              <a:rPr lang="en-US" dirty="0" smtClean="0"/>
              <a:t>It’s against the law for someone who knows you have Medicare to sell you a Marketplace plan even </a:t>
            </a:r>
            <a:r>
              <a:rPr lang="en-US" dirty="0"/>
              <a:t>if you only have Part </a:t>
            </a:r>
            <a:r>
              <a:rPr lang="en-US" dirty="0" smtClean="0"/>
              <a:t>A </a:t>
            </a:r>
            <a:r>
              <a:rPr lang="en-US" b="1" dirty="0" smtClean="0"/>
              <a:t>or</a:t>
            </a:r>
            <a:r>
              <a:rPr lang="en-US" dirty="0" smtClean="0"/>
              <a:t> </a:t>
            </a:r>
            <a:r>
              <a:rPr lang="en-US" dirty="0"/>
              <a:t>Part </a:t>
            </a:r>
            <a:r>
              <a:rPr lang="en-US" dirty="0" smtClean="0"/>
              <a:t>B. See next slide for exceptions.</a:t>
            </a:r>
          </a:p>
          <a:p>
            <a:pPr>
              <a:spcBef>
                <a:spcPts val="602"/>
              </a:spcBef>
            </a:pPr>
            <a:r>
              <a:rPr lang="en-US" b="1" dirty="0" smtClean="0"/>
              <a:t>NOTE:</a:t>
            </a:r>
            <a:r>
              <a:rPr lang="en-US" dirty="0" smtClean="0"/>
              <a:t> See “Medicare </a:t>
            </a:r>
            <a:r>
              <a:rPr lang="en-US" dirty="0"/>
              <a:t>&amp; the Health Insurance </a:t>
            </a:r>
            <a:r>
              <a:rPr lang="en-US" dirty="0" smtClean="0"/>
              <a:t>Marketplace” for more information: </a:t>
            </a:r>
            <a:r>
              <a:rPr lang="en-US" u="sng" dirty="0" smtClean="0">
                <a:hlinkClick r:id="rId3"/>
              </a:rPr>
              <a:t>Medicare.gov/Pubs/pdf/11694.pdf</a:t>
            </a:r>
            <a:r>
              <a:rPr lang="en-US" dirty="0" smtClean="0"/>
              <a:t> or </a:t>
            </a:r>
            <a:r>
              <a:rPr lang="en-US" u="sng" dirty="0" smtClean="0">
                <a:hlinkClick r:id="rId4"/>
              </a:rPr>
              <a:t>Medicare.gov/about-us/affordable-care-act/medicare-and-the-marketplace.html</a:t>
            </a:r>
            <a:r>
              <a:rPr lang="en-US" dirty="0" smtClean="0"/>
              <a:t>. </a:t>
            </a:r>
          </a:p>
          <a:p>
            <a:pPr>
              <a:spcBef>
                <a:spcPts val="611"/>
              </a:spcBef>
            </a:pPr>
            <a:endParaRPr lang="en-US" dirty="0" smtClean="0"/>
          </a:p>
        </p:txBody>
      </p:sp>
      <p:sp>
        <p:nvSpPr>
          <p:cNvPr id="727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B6840-0FD4-4807-80AF-22E3216C7F77}" type="slidenum">
              <a:rPr lang="en-US"/>
              <a:pPr fontAlgn="base">
                <a:spcBef>
                  <a:spcPct val="0"/>
                </a:spcBef>
                <a:spcAft>
                  <a:spcPct val="0"/>
                </a:spcAft>
                <a:defRPr/>
              </a:pPr>
              <a:t>35</a:t>
            </a:fld>
            <a:endParaRPr lang="en-US" dirty="0"/>
          </a:p>
        </p:txBody>
      </p:sp>
    </p:spTree>
    <p:extLst>
      <p:ext uri="{BB962C8B-B14F-4D97-AF65-F5344CB8AC3E}">
        <p14:creationId xmlns:p14="http://schemas.microsoft.com/office/powerpoint/2010/main" val="18129163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xfrm>
            <a:off x="682604" y="4311190"/>
            <a:ext cx="5505781" cy="4223210"/>
          </a:xfrm>
          <a:noFill/>
        </p:spPr>
        <p:txBody>
          <a:bodyPr wrap="square" numCol="1" anchor="t" anchorCtr="0" compatLnSpc="1">
            <a:prstTxWarp prst="textNoShape">
              <a:avLst/>
            </a:prstTxWarp>
            <a:normAutofit/>
          </a:bodyPr>
          <a:lstStyle/>
          <a:p>
            <a:pPr>
              <a:spcBef>
                <a:spcPts val="600"/>
              </a:spcBef>
            </a:pPr>
            <a:r>
              <a:rPr lang="en-US" dirty="0" smtClean="0"/>
              <a:t>There’s </a:t>
            </a:r>
            <a:r>
              <a:rPr lang="en-US" dirty="0"/>
              <a:t>a small population of </a:t>
            </a:r>
            <a:r>
              <a:rPr lang="en-US" dirty="0" smtClean="0"/>
              <a:t>people with Medicare under 65 </a:t>
            </a:r>
            <a:r>
              <a:rPr lang="en-US" dirty="0"/>
              <a:t>who currently </a:t>
            </a:r>
            <a:r>
              <a:rPr lang="en-US" dirty="0" smtClean="0"/>
              <a:t>get </a:t>
            </a:r>
            <a:r>
              <a:rPr lang="en-US" dirty="0"/>
              <a:t>supplemental coverage through state </a:t>
            </a:r>
            <a:r>
              <a:rPr lang="en-US" dirty="0" smtClean="0"/>
              <a:t>high-risk </a:t>
            </a:r>
            <a:r>
              <a:rPr lang="en-US" dirty="0"/>
              <a:t>pools (approximately 6,000 people nationwide). These beneficiaries are disabled or have </a:t>
            </a:r>
            <a:r>
              <a:rPr lang="en-US" dirty="0" smtClean="0"/>
              <a:t>ESRD. </a:t>
            </a:r>
            <a:r>
              <a:rPr lang="en-US" dirty="0"/>
              <a:t>Unlike beneficiaries over </a:t>
            </a:r>
            <a:r>
              <a:rPr lang="en-US" dirty="0" smtClean="0"/>
              <a:t>65</a:t>
            </a:r>
            <a:r>
              <a:rPr lang="en-US" dirty="0"/>
              <a:t>, these beneficiaries have no guaranteed federal right to purchase Medicare supplement insurance, and have obtained coverage through their </a:t>
            </a:r>
            <a:r>
              <a:rPr lang="en-US" dirty="0" smtClean="0"/>
              <a:t>states</a:t>
            </a:r>
            <a:r>
              <a:rPr lang="en-US" dirty="0"/>
              <a:t>’ </a:t>
            </a:r>
            <a:r>
              <a:rPr lang="en-US" dirty="0" smtClean="0"/>
              <a:t>high-risk </a:t>
            </a:r>
            <a:r>
              <a:rPr lang="en-US" dirty="0"/>
              <a:t>pools, which pay their cost-sharing under </a:t>
            </a:r>
            <a:r>
              <a:rPr lang="en-US" dirty="0" smtClean="0"/>
              <a:t>Original Medicare. </a:t>
            </a:r>
          </a:p>
          <a:p>
            <a:pPr>
              <a:spcBef>
                <a:spcPts val="600"/>
              </a:spcBef>
            </a:pPr>
            <a:r>
              <a:rPr lang="en-US" dirty="0" smtClean="0"/>
              <a:t>Persons </a:t>
            </a:r>
            <a:r>
              <a:rPr lang="en-US" dirty="0"/>
              <a:t>who were previously receiving insurance through state </a:t>
            </a:r>
            <a:r>
              <a:rPr lang="en-US" dirty="0" smtClean="0"/>
              <a:t>high-risk </a:t>
            </a:r>
            <a:r>
              <a:rPr lang="en-US" dirty="0"/>
              <a:t>pools will generally be eligible to purchase insurance in the individual market, both inside and outside the Marketplace. </a:t>
            </a:r>
            <a:endParaRPr lang="en-US" dirty="0" smtClean="0"/>
          </a:p>
          <a:p>
            <a:pPr>
              <a:spcBef>
                <a:spcPts val="600"/>
              </a:spcBef>
            </a:pPr>
            <a:r>
              <a:rPr lang="en-US" dirty="0" smtClean="0"/>
              <a:t>The U.S. Department of Health and Human Services won’t enforce the anti-duplication provisions of section 1882(d)(3)(A) of the Social Security Act (the Act) from January 10, 2014, to December 31, 2015, if certain Medicare beneficiaries under 65 lose state high-risk pool coverage.</a:t>
            </a:r>
          </a:p>
          <a:p>
            <a:pPr>
              <a:spcBef>
                <a:spcPts val="600"/>
              </a:spcBef>
            </a:pPr>
            <a:r>
              <a:rPr lang="en-US" b="1" dirty="0" smtClean="0"/>
              <a:t>NOTE: </a:t>
            </a:r>
            <a:r>
              <a:rPr lang="en-US" dirty="0" smtClean="0"/>
              <a:t>A policy memo has been issued about “The Sale of Individual Market Policies to Medicare Beneficiaries Under 65 Losing Coverage Due to High-Risk Pool Closures.”</a:t>
            </a:r>
            <a:br>
              <a:rPr lang="en-US" dirty="0" smtClean="0"/>
            </a:br>
            <a:r>
              <a:rPr lang="en-US" dirty="0" smtClean="0"/>
              <a:t>The bulletin sets forth circumstances under which issuers may sell individual market health insurance policies to certain people with Medicare under 65 who lose state high-risk pool coverage. </a:t>
            </a:r>
            <a:r>
              <a:rPr lang="en-US" dirty="0"/>
              <a:t>Visit </a:t>
            </a:r>
            <a:r>
              <a:rPr lang="en-US" dirty="0" smtClean="0">
                <a:hlinkClick r:id="rId3"/>
              </a:rPr>
              <a:t>CMS.gov/Medicare/Health-Plans/Medigap/Downloads/Sale-of-Individual-Market-Policies-to-Certain-Medicare-Beneficiaries.pdf</a:t>
            </a:r>
            <a:r>
              <a:rPr lang="en-US" dirty="0" smtClean="0"/>
              <a:t> to </a:t>
            </a:r>
            <a:r>
              <a:rPr lang="en-US" dirty="0"/>
              <a:t>view </a:t>
            </a:r>
            <a:r>
              <a:rPr lang="en-US" dirty="0" smtClean="0"/>
              <a:t>the memo. </a:t>
            </a:r>
          </a:p>
          <a:p>
            <a:pPr>
              <a:spcBef>
                <a:spcPts val="600"/>
              </a:spcBef>
            </a:pPr>
            <a:endParaRPr lang="en-US" dirty="0"/>
          </a:p>
        </p:txBody>
      </p:sp>
      <p:sp>
        <p:nvSpPr>
          <p:cNvPr id="727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3B6840-0FD4-4807-80AF-22E3216C7F77}" type="slidenum">
              <a:rPr lang="en-US"/>
              <a:pPr fontAlgn="base">
                <a:spcBef>
                  <a:spcPct val="0"/>
                </a:spcBef>
                <a:spcAft>
                  <a:spcPct val="0"/>
                </a:spcAft>
                <a:defRPr/>
              </a:pPr>
              <a:t>36</a:t>
            </a:fld>
            <a:endParaRPr lang="en-US" dirty="0"/>
          </a:p>
        </p:txBody>
      </p:sp>
    </p:spTree>
    <p:extLst>
      <p:ext uri="{BB962C8B-B14F-4D97-AF65-F5344CB8AC3E}">
        <p14:creationId xmlns:p14="http://schemas.microsoft.com/office/powerpoint/2010/main" val="2104190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27481"/>
          </a:xfrm>
        </p:spPr>
        <p:txBody>
          <a:bodyPr>
            <a:normAutofit/>
          </a:bodyPr>
          <a:lstStyle/>
          <a:p>
            <a:pPr>
              <a:spcBef>
                <a:spcPts val="602"/>
              </a:spcBef>
            </a:pPr>
            <a:r>
              <a:rPr lang="en-US" dirty="0" smtClean="0">
                <a:cs typeface="Arial" charset="0"/>
              </a:rPr>
              <a:t>Check Your Knowledge—Question 5</a:t>
            </a:r>
            <a:endParaRPr lang="en-US" kern="1200" dirty="0" smtClean="0">
              <a:solidFill>
                <a:schemeClr val="tx1"/>
              </a:solidFill>
              <a:effectLst/>
            </a:endParaRPr>
          </a:p>
          <a:p>
            <a:pPr>
              <a:spcBef>
                <a:spcPts val="602"/>
              </a:spcBef>
            </a:pPr>
            <a:r>
              <a:rPr lang="en-US" kern="1200" dirty="0" smtClean="0">
                <a:solidFill>
                  <a:schemeClr val="tx1"/>
                </a:solidFill>
                <a:effectLst/>
              </a:rPr>
              <a:t>Which Medicare option is NOT available to MOST people with ESRD?</a:t>
            </a:r>
          </a:p>
          <a:p>
            <a:pPr>
              <a:spcBef>
                <a:spcPts val="602"/>
              </a:spcBef>
            </a:pPr>
            <a:r>
              <a:rPr lang="en-US" dirty="0" smtClean="0"/>
              <a:t>a. Medicare </a:t>
            </a:r>
            <a:r>
              <a:rPr lang="en-US" dirty="0"/>
              <a:t>Advantage </a:t>
            </a:r>
            <a:r>
              <a:rPr lang="en-US" dirty="0" smtClean="0"/>
              <a:t>(MA) Plans</a:t>
            </a:r>
            <a:endParaRPr lang="en-US" dirty="0"/>
          </a:p>
          <a:p>
            <a:pPr>
              <a:spcBef>
                <a:spcPts val="602"/>
              </a:spcBef>
            </a:pPr>
            <a:r>
              <a:rPr lang="en-US" dirty="0" smtClean="0"/>
              <a:t>b.</a:t>
            </a:r>
            <a:r>
              <a:rPr lang="en-US" dirty="0"/>
              <a:t> Medicare Prescription Drug Plans</a:t>
            </a:r>
          </a:p>
          <a:p>
            <a:pPr>
              <a:spcBef>
                <a:spcPts val="602"/>
              </a:spcBef>
            </a:pPr>
            <a:r>
              <a:rPr lang="en-US" dirty="0" smtClean="0"/>
              <a:t>c. Medicare </a:t>
            </a:r>
            <a:r>
              <a:rPr lang="en-US" dirty="0"/>
              <a:t>Parts A &amp; B</a:t>
            </a:r>
          </a:p>
          <a:p>
            <a:pPr>
              <a:spcBef>
                <a:spcPts val="602"/>
              </a:spcBef>
            </a:pPr>
            <a:r>
              <a:rPr lang="en-US" dirty="0" smtClean="0"/>
              <a:t>d.</a:t>
            </a:r>
            <a:r>
              <a:rPr lang="en-US" dirty="0"/>
              <a:t> Employer </a:t>
            </a:r>
            <a:r>
              <a:rPr lang="en-US" dirty="0" smtClean="0"/>
              <a:t>coverage</a:t>
            </a:r>
          </a:p>
          <a:p>
            <a:pPr>
              <a:spcBef>
                <a:spcPts val="602"/>
              </a:spcBef>
            </a:pPr>
            <a:r>
              <a:rPr lang="en-US" b="1" dirty="0" smtClean="0"/>
              <a:t>ANSWER: </a:t>
            </a:r>
            <a:r>
              <a:rPr lang="en-US" b="1" dirty="0"/>
              <a:t>a</a:t>
            </a:r>
            <a:r>
              <a:rPr lang="en-US" dirty="0" smtClean="0"/>
              <a:t>. MA Plans</a:t>
            </a:r>
          </a:p>
          <a:p>
            <a:pPr>
              <a:spcBef>
                <a:spcPts val="602"/>
              </a:spcBef>
              <a:defRPr/>
            </a:pPr>
            <a:r>
              <a:rPr lang="en-US" dirty="0" smtClean="0"/>
              <a:t>MA Plans, such as Health</a:t>
            </a:r>
            <a:r>
              <a:rPr lang="en-US" baseline="0" dirty="0" smtClean="0"/>
              <a:t> </a:t>
            </a:r>
            <a:r>
              <a:rPr lang="en-US" dirty="0" smtClean="0"/>
              <a:t>Maintenance</a:t>
            </a:r>
            <a:r>
              <a:rPr lang="en-US" baseline="0" dirty="0" smtClean="0"/>
              <a:t> </a:t>
            </a:r>
            <a:r>
              <a:rPr lang="en-US" dirty="0" smtClean="0"/>
              <a:t>Organizations, Preferred Provider Organizations, and Private Fee-for-Service plans are generally not available to people with ESRD. People who are already enrolled in an MA Plan and who then later develop ESRD may stay in that plan or may join another plan offered by the same organization in the same state.</a:t>
            </a:r>
          </a:p>
          <a:p>
            <a:pPr>
              <a:spcBef>
                <a:spcPts val="602"/>
              </a:spcBef>
            </a:pPr>
            <a:endParaRPr lang="en-US" sz="1100" dirty="0"/>
          </a:p>
        </p:txBody>
      </p:sp>
      <p:sp>
        <p:nvSpPr>
          <p:cNvPr id="4" name="Slide Number Placeholder 3"/>
          <p:cNvSpPr>
            <a:spLocks noGrp="1"/>
          </p:cNvSpPr>
          <p:nvPr>
            <p:ph type="sldNum" sz="quarter" idx="10"/>
          </p:nvPr>
        </p:nvSpPr>
        <p:spPr/>
        <p:txBody>
          <a:bodyPr/>
          <a:lstStyle/>
          <a:p>
            <a:fld id="{666AA210-F09A-4D2C-988F-5E80B2706499}"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1113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2" y="4418107"/>
            <a:ext cx="5257800" cy="4183380"/>
          </a:xfrm>
        </p:spPr>
        <p:txBody>
          <a:bodyPr>
            <a:normAutofit/>
          </a:bodyPr>
          <a:lstStyle/>
          <a:p>
            <a:pPr>
              <a:spcBef>
                <a:spcPts val="611"/>
              </a:spcBef>
            </a:pPr>
            <a:r>
              <a:rPr lang="en-US" dirty="0" smtClean="0"/>
              <a:t>Lesson</a:t>
            </a:r>
            <a:r>
              <a:rPr lang="en-US" baseline="0" dirty="0" smtClean="0"/>
              <a:t> 5, “</a:t>
            </a:r>
            <a:r>
              <a:rPr lang="en-US" i="0" baseline="0" dirty="0" smtClean="0"/>
              <a:t>Additional Sources of Information</a:t>
            </a:r>
            <a:r>
              <a:rPr lang="en-US" i="1" baseline="0" dirty="0" smtClean="0"/>
              <a:t>,” </a:t>
            </a:r>
            <a:r>
              <a:rPr lang="en-US" i="0" baseline="0" dirty="0" smtClean="0"/>
              <a:t>provides you with the following:</a:t>
            </a:r>
            <a:endParaRPr lang="en-US" i="1" baseline="0" dirty="0" smtClean="0"/>
          </a:p>
          <a:p>
            <a:pPr marL="168294" indent="-168294">
              <a:spcBef>
                <a:spcPts val="611"/>
              </a:spcBef>
              <a:buFont typeface="Wingdings" pitchFamily="2" charset="2"/>
              <a:buChar char="§"/>
            </a:pPr>
            <a:r>
              <a:rPr lang="en-US" dirty="0"/>
              <a:t>Websites</a:t>
            </a:r>
          </a:p>
          <a:p>
            <a:pPr marL="168294" indent="-168294">
              <a:spcBef>
                <a:spcPts val="611"/>
              </a:spcBef>
              <a:buFont typeface="Wingdings" pitchFamily="2" charset="2"/>
              <a:buChar char="§"/>
            </a:pPr>
            <a:r>
              <a:rPr lang="en-US" dirty="0"/>
              <a:t>Publications</a:t>
            </a:r>
          </a:p>
          <a:p>
            <a:pPr marL="168294" indent="-168294">
              <a:spcBef>
                <a:spcPts val="611"/>
              </a:spcBef>
              <a:buFont typeface="Wingdings" pitchFamily="2" charset="2"/>
              <a:buChar char="§"/>
            </a:pPr>
            <a:r>
              <a:rPr lang="en-US" dirty="0"/>
              <a:t>Other </a:t>
            </a:r>
            <a:r>
              <a:rPr lang="en-US" dirty="0" smtClean="0"/>
              <a:t>resources</a:t>
            </a:r>
            <a:endParaRPr lang="en-US" dirty="0"/>
          </a:p>
          <a:p>
            <a:pPr marL="168294" indent="-168294">
              <a:spcBef>
                <a:spcPts val="611"/>
              </a:spcBef>
            </a:pP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38</a:t>
            </a:fld>
            <a:endParaRPr lang="en-US" dirty="0"/>
          </a:p>
        </p:txBody>
      </p:sp>
    </p:spTree>
    <p:extLst>
      <p:ext uri="{BB962C8B-B14F-4D97-AF65-F5344CB8AC3E}">
        <p14:creationId xmlns:p14="http://schemas.microsoft.com/office/powerpoint/2010/main" val="1501301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Screenshot of Dialysis Facility Compare Star Rating "/>
          <p:cNvSpPr>
            <a:spLocks noGrp="1" noRot="1" noChangeAspect="1"/>
          </p:cNvSpPr>
          <p:nvPr>
            <p:ph type="sldImg"/>
          </p:nvPr>
        </p:nvSpPr>
        <p:spPr/>
      </p:sp>
      <p:sp>
        <p:nvSpPr>
          <p:cNvPr id="3" name="Notes Placeholder 2"/>
          <p:cNvSpPr>
            <a:spLocks noGrp="1"/>
          </p:cNvSpPr>
          <p:nvPr>
            <p:ph type="body" idx="1"/>
          </p:nvPr>
        </p:nvSpPr>
        <p:spPr>
          <a:xfrm>
            <a:off x="701040" y="4415790"/>
            <a:ext cx="5699760" cy="4347210"/>
          </a:xfrm>
        </p:spPr>
        <p:txBody>
          <a:bodyPr>
            <a:normAutofit/>
          </a:bodyPr>
          <a:lstStyle/>
          <a:p>
            <a:pPr>
              <a:spcBef>
                <a:spcPts val="600"/>
              </a:spcBef>
            </a:pPr>
            <a:r>
              <a:rPr lang="en-US" dirty="0"/>
              <a:t>The Centers for Medicare &amp; Medicaid Services (CMS) has a Dialysis Facility Compare (DFC) </a:t>
            </a:r>
            <a:r>
              <a:rPr lang="en-US" dirty="0" smtClean="0"/>
              <a:t>tool </a:t>
            </a:r>
            <a:r>
              <a:rPr lang="en-US" dirty="0"/>
              <a:t>on </a:t>
            </a:r>
            <a:r>
              <a:rPr lang="en-US" dirty="0">
                <a:hlinkClick r:id="rId3"/>
              </a:rPr>
              <a:t>Medicare.gov</a:t>
            </a:r>
            <a:r>
              <a:rPr lang="en-US" dirty="0"/>
              <a:t> where you can search for a facility near you by ZIP </a:t>
            </a:r>
            <a:r>
              <a:rPr lang="en-US" dirty="0" smtClean="0"/>
              <a:t>Code</a:t>
            </a:r>
            <a:r>
              <a:rPr lang="en-US" dirty="0"/>
              <a:t>, city, or state. It also helps </a:t>
            </a:r>
            <a:r>
              <a:rPr lang="en-US" dirty="0" smtClean="0"/>
              <a:t>you </a:t>
            </a:r>
            <a:r>
              <a:rPr lang="en-US" dirty="0"/>
              <a:t>find and compare Medicare-certified dialysis facilities and provides information about chronic kidney disease, dialysis, and transplants. </a:t>
            </a:r>
            <a:endParaRPr lang="en-US" dirty="0" smtClean="0"/>
          </a:p>
          <a:p>
            <a:pPr>
              <a:spcBef>
                <a:spcPts val="600"/>
              </a:spcBef>
            </a:pPr>
            <a:r>
              <a:rPr lang="en-US" dirty="0" smtClean="0"/>
              <a:t>In January 2015, CMS added a DFC Star </a:t>
            </a:r>
            <a:r>
              <a:rPr lang="en-US" dirty="0"/>
              <a:t>Rating </a:t>
            </a:r>
            <a:r>
              <a:rPr lang="en-US" dirty="0" smtClean="0"/>
              <a:t>System</a:t>
            </a:r>
            <a:r>
              <a:rPr lang="en-US" dirty="0"/>
              <a:t> </a:t>
            </a:r>
            <a:r>
              <a:rPr lang="en-US" dirty="0" smtClean="0"/>
              <a:t>in an effort </a:t>
            </a:r>
            <a:r>
              <a:rPr lang="en-US" dirty="0"/>
              <a:t>to make data on dialysis centers easier to understand and use. The star ratings show whether your dialysis center provides quality dialysis </a:t>
            </a:r>
            <a:r>
              <a:rPr lang="en-US" dirty="0" smtClean="0"/>
              <a:t>care–that </a:t>
            </a:r>
            <a:r>
              <a:rPr lang="en-US" dirty="0"/>
              <a:t>is, care known to get the best results for most dialysis patients</a:t>
            </a:r>
            <a:r>
              <a:rPr lang="en-US" dirty="0" smtClean="0"/>
              <a:t>.</a:t>
            </a:r>
          </a:p>
          <a:p>
            <a:pPr>
              <a:spcBef>
                <a:spcPts val="600"/>
              </a:spcBef>
            </a:pPr>
            <a:r>
              <a:rPr lang="en-US" dirty="0" smtClean="0"/>
              <a:t>The star ratings use several measures reported on DFC, which reflect the quality of care at each </a:t>
            </a:r>
            <a:r>
              <a:rPr lang="en-US" dirty="0"/>
              <a:t>dialysis center. If </a:t>
            </a:r>
            <a:r>
              <a:rPr lang="en-US" dirty="0" smtClean="0"/>
              <a:t>you're </a:t>
            </a:r>
            <a:r>
              <a:rPr lang="en-US" dirty="0"/>
              <a:t>new to dialysis, you and your doctor can talk about what the ratings mean and how you can use them with other information to help you decide where to go for </a:t>
            </a:r>
            <a:r>
              <a:rPr lang="en-US" dirty="0" smtClean="0"/>
              <a:t>treatment. You’re encouraged to visit</a:t>
            </a:r>
            <a:r>
              <a:rPr lang="en-US" dirty="0"/>
              <a:t> the centers you're interested </a:t>
            </a:r>
            <a:r>
              <a:rPr lang="en-US" dirty="0" smtClean="0"/>
              <a:t>in before deciding where to go for your dialysis treatment.</a:t>
            </a:r>
          </a:p>
          <a:p>
            <a:pPr>
              <a:spcBef>
                <a:spcPts val="600"/>
              </a:spcBef>
            </a:pPr>
            <a:r>
              <a:rPr lang="en-US" dirty="0" smtClean="0"/>
              <a:t>For more details on measures used to determine the star rating of dialysis facilities, visit </a:t>
            </a:r>
            <a:r>
              <a:rPr lang="en-US" dirty="0" smtClean="0">
                <a:hlinkClick r:id="rId4"/>
              </a:rPr>
              <a:t>Medicare.gov/Dialysisfacilitycompare/#data/star-ratings-system</a:t>
            </a:r>
            <a:r>
              <a:rPr lang="en-US" dirty="0" smtClean="0"/>
              <a:t>. A </a:t>
            </a:r>
            <a:r>
              <a:rPr lang="en-US" dirty="0"/>
              <a:t>patient checklist with questions </a:t>
            </a:r>
            <a:r>
              <a:rPr lang="en-US" dirty="0" smtClean="0"/>
              <a:t>you can </a:t>
            </a:r>
            <a:r>
              <a:rPr lang="en-US" dirty="0"/>
              <a:t>ask your providers to help you determine the facility and treatment options that are right for </a:t>
            </a:r>
            <a:r>
              <a:rPr lang="en-US" dirty="0" smtClean="0"/>
              <a:t>you is available at </a:t>
            </a:r>
            <a:r>
              <a:rPr lang="en-US" dirty="0" smtClean="0">
                <a:hlinkClick r:id="rId4"/>
              </a:rPr>
              <a:t>Medicare.gov/Dialysisfacilitycompare</a:t>
            </a:r>
            <a:r>
              <a:rPr lang="en-US" dirty="0">
                <a:hlinkClick r:id="rId4"/>
              </a:rPr>
              <a:t>/#</a:t>
            </a:r>
            <a:r>
              <a:rPr lang="en-US" dirty="0" smtClean="0">
                <a:hlinkClick r:id="rId4"/>
              </a:rPr>
              <a:t>resources/patient-checklists</a:t>
            </a:r>
            <a:r>
              <a:rPr lang="en-US" dirty="0" smtClean="0"/>
              <a:t>.</a:t>
            </a:r>
            <a:endParaRPr lang="en-US" dirty="0"/>
          </a:p>
          <a:p>
            <a:pPr>
              <a:spcBef>
                <a:spcPts val="600"/>
              </a:spcBef>
            </a:pPr>
            <a:endParaRPr lang="en-US" dirty="0" smtClean="0"/>
          </a:p>
        </p:txBody>
      </p:sp>
      <p:sp>
        <p:nvSpPr>
          <p:cNvPr id="4" name="Slide Number Placeholder 3"/>
          <p:cNvSpPr>
            <a:spLocks noGrp="1"/>
          </p:cNvSpPr>
          <p:nvPr>
            <p:ph type="sldNum" sz="quarter" idx="10"/>
          </p:nvPr>
        </p:nvSpPr>
        <p:spPr/>
        <p:txBody>
          <a:bodyPr/>
          <a:lstStyle/>
          <a:p>
            <a:fld id="{666AA210-F09A-4D2C-988F-5E80B2706499}" type="slidenum">
              <a:rPr lang="en-US" smtClean="0"/>
              <a:pPr/>
              <a:t>39</a:t>
            </a:fld>
            <a:endParaRPr lang="en-US" dirty="0"/>
          </a:p>
        </p:txBody>
      </p:sp>
    </p:spTree>
    <p:extLst>
      <p:ext uri="{BB962C8B-B14F-4D97-AF65-F5344CB8AC3E}">
        <p14:creationId xmlns:p14="http://schemas.microsoft.com/office/powerpoint/2010/main" val="41184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xfrm>
            <a:off x="758892" y="4418107"/>
            <a:ext cx="5199988" cy="4371768"/>
          </a:xfrm>
          <a:noFill/>
        </p:spPr>
        <p:txBody>
          <a:bodyPr wrap="square" numCol="1" anchor="t" anchorCtr="0" compatLnSpc="1">
            <a:prstTxWarp prst="textNoShape">
              <a:avLst/>
            </a:prstTxWarp>
            <a:normAutofit/>
          </a:bodyPr>
          <a:lstStyle/>
          <a:p>
            <a:pPr marL="0" marR="0" indent="0" algn="l" defTabSz="914400" rtl="0" eaLnBrk="1" fontAlgn="auto" latinLnBrk="0" hangingPunct="1">
              <a:lnSpc>
                <a:spcPct val="100000"/>
              </a:lnSpc>
              <a:spcBef>
                <a:spcPts val="602"/>
              </a:spcBef>
              <a:spcAft>
                <a:spcPts val="0"/>
              </a:spcAft>
              <a:buClrTx/>
              <a:buSzTx/>
              <a:buFontTx/>
              <a:buNone/>
              <a:tabLst/>
              <a:defRPr/>
            </a:pPr>
            <a:r>
              <a:rPr lang="en-US" dirty="0" smtClean="0"/>
              <a:t>ESRD is defined as permanent </a:t>
            </a:r>
            <a:r>
              <a:rPr lang="en-US" dirty="0"/>
              <a:t>kidney failure that requires a regular course of dialysis or a kidney transplant</a:t>
            </a:r>
            <a:r>
              <a:rPr lang="en-US" dirty="0" smtClean="0"/>
              <a:t>. In 1972, Medicare was expanded to include 2 new groups of people: certain people with a disability and those with ESRD. The expanded coverage began in 1973.</a:t>
            </a:r>
          </a:p>
          <a:p>
            <a:pPr>
              <a:spcBef>
                <a:spcPts val="602"/>
              </a:spcBef>
            </a:pPr>
            <a:r>
              <a:rPr lang="en-US" dirty="0" smtClean="0"/>
              <a:t>There </a:t>
            </a:r>
            <a:r>
              <a:rPr lang="en-US" dirty="0"/>
              <a:t>are 5 stages of chronic kidney disease (CKD</a:t>
            </a:r>
            <a:r>
              <a:rPr lang="en-US" dirty="0" smtClean="0"/>
              <a:t>). The </a:t>
            </a:r>
            <a:r>
              <a:rPr lang="en-US" dirty="0"/>
              <a:t>National Kidney Foundation developed guidelines to help identify </a:t>
            </a:r>
            <a:r>
              <a:rPr lang="en-US" dirty="0" smtClean="0"/>
              <a:t>the levels </a:t>
            </a:r>
            <a:r>
              <a:rPr lang="en-US" dirty="0"/>
              <a:t>of kidney </a:t>
            </a:r>
            <a:r>
              <a:rPr lang="en-US" dirty="0" smtClean="0"/>
              <a:t>disease. If </a:t>
            </a:r>
            <a:r>
              <a:rPr lang="en-US" dirty="0"/>
              <a:t>you have Stage </a:t>
            </a:r>
            <a:r>
              <a:rPr lang="en-US" dirty="0" smtClean="0"/>
              <a:t>5 </a:t>
            </a:r>
            <a:r>
              <a:rPr lang="en-US" dirty="0"/>
              <a:t>CKD, you may be eligible for Medicare based </a:t>
            </a:r>
            <a:r>
              <a:rPr lang="en-US" dirty="0" smtClean="0"/>
              <a:t>on ESRD. </a:t>
            </a:r>
            <a:r>
              <a:rPr lang="en-US" sz="1100" dirty="0" smtClean="0"/>
              <a:t>Visit </a:t>
            </a:r>
            <a:r>
              <a:rPr lang="en-US" sz="1100" dirty="0">
                <a:hlinkClick r:id="rId3"/>
              </a:rPr>
              <a:t>kidney.org</a:t>
            </a:r>
            <a:r>
              <a:rPr lang="en-US" sz="1100" dirty="0"/>
              <a:t> for more information about CKD.</a:t>
            </a:r>
          </a:p>
          <a:p>
            <a:pPr>
              <a:spcBef>
                <a:spcPts val="602"/>
              </a:spcBef>
            </a:pPr>
            <a:endParaRPr lang="en-US" sz="1100" dirty="0"/>
          </a:p>
          <a:p>
            <a:pPr>
              <a:spcBef>
                <a:spcPts val="611"/>
              </a:spcBef>
            </a:pPr>
            <a:endParaRPr lang="en-US" dirty="0" smtClean="0"/>
          </a:p>
        </p:txBody>
      </p:sp>
      <p:sp>
        <p:nvSpPr>
          <p:cNvPr id="6758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B01244-6E4B-4F26-9ED4-64BDD4828975}" type="slidenum">
              <a:rPr lang="en-US"/>
              <a:pPr fontAlgn="base">
                <a:spcBef>
                  <a:spcPct val="0"/>
                </a:spcBef>
                <a:spcAft>
                  <a:spcPct val="0"/>
                </a:spcAft>
                <a:defRPr/>
              </a:pPr>
              <a:t>4</a:t>
            </a:fld>
            <a:endParaRPr lang="en-US" dirty="0"/>
          </a:p>
        </p:txBody>
      </p:sp>
    </p:spTree>
    <p:extLst>
      <p:ext uri="{BB962C8B-B14F-4D97-AF65-F5344CB8AC3E}">
        <p14:creationId xmlns:p14="http://schemas.microsoft.com/office/powerpoint/2010/main" val="33007102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xfrm>
            <a:off x="533400" y="4416100"/>
            <a:ext cx="6019800" cy="4346900"/>
          </a:xfrm>
        </p:spPr>
        <p:txBody>
          <a:bodyPr wrap="square" lIns="92230" tIns="46114" rIns="92230" bIns="46114" numCol="1" anchor="t" anchorCtr="0" compatLnSpc="1">
            <a:prstTxWarp prst="textNoShape">
              <a:avLst/>
            </a:prstTxWarp>
            <a:normAutofit/>
          </a:bodyPr>
          <a:lstStyle/>
          <a:p>
            <a:r>
              <a:rPr lang="en-US" dirty="0"/>
              <a:t>Under the direction of </a:t>
            </a:r>
            <a:r>
              <a:rPr lang="en-US" dirty="0" smtClean="0"/>
              <a:t>the Centers </a:t>
            </a:r>
            <a:r>
              <a:rPr lang="en-US" dirty="0"/>
              <a:t>for Medicare &amp; Medicaid Services </a:t>
            </a:r>
            <a:r>
              <a:rPr lang="en-US" dirty="0" smtClean="0"/>
              <a:t>(CMS), </a:t>
            </a:r>
            <a:r>
              <a:rPr lang="en-US" dirty="0"/>
              <a:t>the </a:t>
            </a:r>
            <a:r>
              <a:rPr lang="en-US" dirty="0" smtClean="0"/>
              <a:t>ESRD </a:t>
            </a:r>
            <a:r>
              <a:rPr lang="en-US" dirty="0"/>
              <a:t>Network </a:t>
            </a:r>
            <a:r>
              <a:rPr lang="en-US" dirty="0" smtClean="0"/>
              <a:t>program </a:t>
            </a:r>
            <a:r>
              <a:rPr lang="en-US" dirty="0"/>
              <a:t>consists of a national network of 18 ESRD Networks, responsible for each U.S. state, territory, and the District of Columbia. </a:t>
            </a:r>
            <a:r>
              <a:rPr lang="en-US" dirty="0" smtClean="0"/>
              <a:t>ESRD </a:t>
            </a:r>
            <a:r>
              <a:rPr lang="en-US" dirty="0"/>
              <a:t>Networks service geographic areas based on the number and concentration of ESRD beneficiaries</a:t>
            </a:r>
            <a:r>
              <a:rPr lang="en-US" dirty="0" smtClean="0"/>
              <a:t>. ESRD </a:t>
            </a:r>
            <a:r>
              <a:rPr lang="en-US" dirty="0"/>
              <a:t>Networks work with consumers and ESRD facilities and other providers of ESRD services to refine care delivery systems to make sure ESRD patients get the right care at the right time.</a:t>
            </a:r>
          </a:p>
          <a:p>
            <a:pPr>
              <a:spcBef>
                <a:spcPts val="611"/>
              </a:spcBef>
              <a:defRPr/>
            </a:pPr>
            <a:r>
              <a:rPr lang="en-US" dirty="0" smtClean="0"/>
              <a:t>ESRD Networks are an excellent source of information for people with Medicare and health care providers. ESRD Networks are responsible for developing criteria and standards related to the quality and appropriateness of care for ESRD patients. </a:t>
            </a:r>
            <a:r>
              <a:rPr lang="en-US" dirty="0"/>
              <a:t>They assess treatment modalities and quality of </a:t>
            </a:r>
            <a:r>
              <a:rPr lang="en-US" dirty="0" smtClean="0"/>
              <a:t>care. They also provide technical assistance to the dialysis facilities. </a:t>
            </a:r>
          </a:p>
          <a:p>
            <a:pPr>
              <a:spcBef>
                <a:spcPts val="611"/>
              </a:spcBef>
              <a:defRPr/>
            </a:pPr>
            <a:r>
              <a:rPr lang="en-US" dirty="0" smtClean="0"/>
              <a:t>The ESRD Networks also help educate people with Medicare about the Medicare program and help resolve complaints and grievances</a:t>
            </a:r>
            <a:r>
              <a:rPr lang="en-US" dirty="0"/>
              <a:t>. </a:t>
            </a:r>
            <a:r>
              <a:rPr lang="en-US" dirty="0" smtClean="0"/>
              <a:t>To </a:t>
            </a:r>
            <a:r>
              <a:rPr lang="en-US" dirty="0"/>
              <a:t>protect patients from reprisal, CMS policy no longer requires the complaint process to start at the </a:t>
            </a:r>
            <a:r>
              <a:rPr lang="en-US" dirty="0" smtClean="0"/>
              <a:t>facility; </a:t>
            </a:r>
            <a:r>
              <a:rPr lang="en-US" dirty="0"/>
              <a:t>patients can now bypass the facility and report grievances directly to the ESRD Network.</a:t>
            </a:r>
            <a:endParaRPr lang="en-US" dirty="0" smtClean="0"/>
          </a:p>
          <a:p>
            <a:pPr>
              <a:spcBef>
                <a:spcPts val="611"/>
              </a:spcBef>
              <a:defRPr/>
            </a:pPr>
            <a:r>
              <a:rPr lang="en-US" dirty="0" smtClean="0"/>
              <a:t>You can get contact information for your local ESRD Network in “Medicare Coverage of Kidney Dialysis and Kidney Transplant Services,” CMS Publication 10128, from </a:t>
            </a:r>
            <a:r>
              <a:rPr lang="en-US" u="sng" dirty="0" smtClean="0"/>
              <a:t>Medicare.gov/pubs/pdf/10128.pdf</a:t>
            </a:r>
            <a:r>
              <a:rPr lang="en-US" u="none" dirty="0" smtClean="0"/>
              <a:t>, </a:t>
            </a:r>
            <a:r>
              <a:rPr lang="en-US" dirty="0" smtClean="0"/>
              <a:t>and from esrdnetworks.org.</a:t>
            </a:r>
          </a:p>
          <a:p>
            <a:pPr>
              <a:spcBef>
                <a:spcPts val="611"/>
              </a:spcBef>
              <a:defRPr/>
            </a:pPr>
            <a:r>
              <a:rPr lang="en-US" b="1" dirty="0" smtClean="0"/>
              <a:t>NOTE: </a:t>
            </a:r>
            <a:r>
              <a:rPr lang="en-US" dirty="0" smtClean="0"/>
              <a:t>A list with contact information for ESRD Networks by state/region is available at </a:t>
            </a:r>
            <a:r>
              <a:rPr lang="en-US" dirty="0" smtClean="0">
                <a:hlinkClick r:id="rId3"/>
              </a:rPr>
              <a:t>esrdnetworks.org</a:t>
            </a:r>
            <a:r>
              <a:rPr lang="en-US" dirty="0" smtClean="0"/>
              <a:t>.</a:t>
            </a:r>
            <a:endParaRPr lang="en-US" b="1" dirty="0" smtClean="0"/>
          </a:p>
        </p:txBody>
      </p:sp>
      <p:sp>
        <p:nvSpPr>
          <p:cNvPr id="9728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F93233-A4C9-4075-8369-15CD0DFC3E7D}" type="slidenum">
              <a:rPr lang="en-US"/>
              <a:pPr fontAlgn="base">
                <a:spcBef>
                  <a:spcPct val="0"/>
                </a:spcBef>
                <a:spcAft>
                  <a:spcPct val="0"/>
                </a:spcAft>
                <a:defRPr/>
              </a:pPr>
              <a:t>40</a:t>
            </a:fld>
            <a:endParaRPr lang="en-US" dirty="0"/>
          </a:p>
        </p:txBody>
      </p:sp>
    </p:spTree>
    <p:extLst>
      <p:ext uri="{BB962C8B-B14F-4D97-AF65-F5344CB8AC3E}">
        <p14:creationId xmlns:p14="http://schemas.microsoft.com/office/powerpoint/2010/main" val="34562468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7" name="Rectangle 3"/>
          <p:cNvSpPr>
            <a:spLocks noGrp="1" noChangeArrowheads="1"/>
          </p:cNvSpPr>
          <p:nvPr>
            <p:ph type="body" idx="1"/>
          </p:nvPr>
        </p:nvSpPr>
        <p:spPr bwMode="auto">
          <a:xfrm>
            <a:off x="876301" y="4416100"/>
            <a:ext cx="5432756" cy="4182457"/>
          </a:xfrm>
        </p:spPr>
        <p:txBody>
          <a:bodyPr wrap="square" numCol="1" anchor="t" anchorCtr="0" compatLnSpc="1">
            <a:prstTxWarp prst="textNoShape">
              <a:avLst/>
            </a:prstTxWarp>
          </a:bodyPr>
          <a:lstStyle/>
          <a:p>
            <a:pPr>
              <a:spcBef>
                <a:spcPts val="611"/>
              </a:spcBef>
              <a:defRPr/>
            </a:pPr>
            <a:r>
              <a:rPr lang="en-US" dirty="0" smtClean="0"/>
              <a:t>ESRD Networks are currently working with Medicare to increase the use of arteriovenous fistulas (AVFs). “Fistula First” is the name given to the National Vascular Access Improvement Initiative. This quality improvement project is being conducted by all 18 ESRD Networks to promote the use of AVFs in providing hemodialysis for all suitable dialysis patients.</a:t>
            </a:r>
          </a:p>
          <a:p>
            <a:pPr>
              <a:spcBef>
                <a:spcPts val="611"/>
              </a:spcBef>
              <a:defRPr/>
            </a:pPr>
            <a:r>
              <a:rPr lang="en-US" dirty="0" smtClean="0"/>
              <a:t>A fistula is a connection, surgically created by joining a vein and an artery in the forearm, that allows blood from the artery to flow into the vein and provide access for dialysis. Fistulas last longer, need less re-work, and are associated with lower rates of infection, hospitalization, and death than other types of access. Other access types include grafts (using a synthetic tube to connect the artery to a vein in the arm) and catheters (needles permanently inserted into a regular vein, but left protruding from the skin).</a:t>
            </a:r>
          </a:p>
          <a:p>
            <a:pPr>
              <a:spcBef>
                <a:spcPts val="611"/>
              </a:spcBef>
              <a:defRPr/>
            </a:pPr>
            <a:r>
              <a:rPr lang="en-US" b="1" dirty="0" smtClean="0"/>
              <a:t>NOTE</a:t>
            </a:r>
            <a:r>
              <a:rPr lang="en-US" dirty="0" smtClean="0"/>
              <a:t>: Graphic courtesy of the National Institute of Diabetes and Digestive and Kidney Diseases, of the U.S. National Institutes of Health.</a:t>
            </a:r>
          </a:p>
          <a:p>
            <a:pPr>
              <a:spcBef>
                <a:spcPts val="611"/>
              </a:spcBef>
              <a:defRPr/>
            </a:pPr>
            <a:endParaRPr lang="en-US" dirty="0" smtClean="0"/>
          </a:p>
        </p:txBody>
      </p:sp>
      <p:sp>
        <p:nvSpPr>
          <p:cNvPr id="98308"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A88A88-D526-4727-A1CA-ED67128A8A82}" type="slidenum">
              <a:rPr lang="en-US"/>
              <a:pPr fontAlgn="base">
                <a:spcBef>
                  <a:spcPct val="0"/>
                </a:spcBef>
                <a:spcAft>
                  <a:spcPct val="0"/>
                </a:spcAft>
                <a:defRPr/>
              </a:pPr>
              <a:t>41</a:t>
            </a:fld>
            <a:endParaRPr lang="en-US" dirty="0"/>
          </a:p>
        </p:txBody>
      </p:sp>
    </p:spTree>
    <p:extLst>
      <p:ext uri="{BB962C8B-B14F-4D97-AF65-F5344CB8AC3E}">
        <p14:creationId xmlns:p14="http://schemas.microsoft.com/office/powerpoint/2010/main" val="784117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6"/>
            <a:ext cx="5608320" cy="4448467"/>
          </a:xfrm>
        </p:spPr>
        <p:txBody>
          <a:bodyPr>
            <a:normAutofit/>
          </a:bodyPr>
          <a:lstStyle/>
          <a:p>
            <a:pPr>
              <a:spcBef>
                <a:spcPts val="602"/>
              </a:spcBef>
            </a:pPr>
            <a:r>
              <a:rPr lang="en-US" dirty="0" smtClean="0"/>
              <a:t>ESRD </a:t>
            </a:r>
            <a:r>
              <a:rPr lang="en-US" dirty="0"/>
              <a:t>is </a:t>
            </a:r>
            <a:r>
              <a:rPr lang="en-US" dirty="0" smtClean="0"/>
              <a:t>permanent </a:t>
            </a:r>
            <a:r>
              <a:rPr lang="en-US" dirty="0"/>
              <a:t>kidney </a:t>
            </a:r>
            <a:r>
              <a:rPr lang="en-US" dirty="0" smtClean="0"/>
              <a:t>failure. If you have Stage </a:t>
            </a:r>
            <a:r>
              <a:rPr lang="en-US" dirty="0"/>
              <a:t>V </a:t>
            </a:r>
            <a:r>
              <a:rPr lang="en-US" dirty="0" smtClean="0"/>
              <a:t>chronic kidney disease you may require </a:t>
            </a:r>
            <a:r>
              <a:rPr lang="en-US" dirty="0"/>
              <a:t>a regular course of dialysis or </a:t>
            </a:r>
            <a:r>
              <a:rPr lang="en-US" dirty="0" smtClean="0"/>
              <a:t>kidney transplant. </a:t>
            </a:r>
          </a:p>
          <a:p>
            <a:pPr>
              <a:spcBef>
                <a:spcPts val="602"/>
              </a:spcBef>
            </a:pPr>
            <a:r>
              <a:rPr lang="en-US" dirty="0" smtClean="0"/>
              <a:t>You’re eligible for Medicare Part A, with medical documentation, and required work credits, no matter how old you are, if your kidneys no longer function and you get a regular course of dialysis, engage in home-dialysis, or have recently received a kidney transplant at an approved hospital.</a:t>
            </a:r>
          </a:p>
          <a:p>
            <a:pPr>
              <a:spcBef>
                <a:spcPts val="602"/>
              </a:spcBef>
              <a:defRPr/>
            </a:pPr>
            <a:r>
              <a:rPr lang="en-US" dirty="0" smtClean="0"/>
              <a:t>We </a:t>
            </a:r>
            <a:r>
              <a:rPr lang="en-US" dirty="0"/>
              <a:t>discussed enrollment options and learned that you receive all Part A and Part </a:t>
            </a:r>
            <a:r>
              <a:rPr lang="en-US" dirty="0" smtClean="0"/>
              <a:t>B </a:t>
            </a:r>
            <a:r>
              <a:rPr lang="en-US" dirty="0"/>
              <a:t>services, you can get Part D (Medicare prescription drug coverage), and receive some additional special services. </a:t>
            </a:r>
          </a:p>
          <a:p>
            <a:pPr>
              <a:spcBef>
                <a:spcPts val="602"/>
              </a:spcBef>
              <a:defRPr/>
            </a:pPr>
            <a:r>
              <a:rPr lang="en-US" dirty="0" smtClean="0"/>
              <a:t>We </a:t>
            </a:r>
            <a:r>
              <a:rPr lang="en-US" dirty="0"/>
              <a:t>discussed what services are covered and that </a:t>
            </a:r>
            <a:r>
              <a:rPr lang="en-US" dirty="0" smtClean="0"/>
              <a:t>Original Medicare is usually the only choice most people with ESRD have </a:t>
            </a:r>
            <a:r>
              <a:rPr lang="en-US" dirty="0"/>
              <a:t>for Medicare coverage. </a:t>
            </a:r>
            <a:r>
              <a:rPr lang="en-US" dirty="0" smtClean="0"/>
              <a:t>Employer group health plan coverage </a:t>
            </a:r>
            <a:r>
              <a:rPr lang="en-US" dirty="0"/>
              <a:t>has a </a:t>
            </a:r>
            <a:r>
              <a:rPr lang="en-US" dirty="0" smtClean="0"/>
              <a:t>30-month </a:t>
            </a:r>
            <a:r>
              <a:rPr lang="en-US" dirty="0"/>
              <a:t>coordination period. </a:t>
            </a:r>
          </a:p>
          <a:p>
            <a:pPr>
              <a:spcBef>
                <a:spcPts val="602"/>
              </a:spcBef>
              <a:defRPr/>
            </a:pPr>
            <a:r>
              <a:rPr lang="en-US" dirty="0"/>
              <a:t>We also learned that i</a:t>
            </a:r>
            <a:r>
              <a:rPr lang="en-US" dirty="0" smtClean="0"/>
              <a:t>mmunosuppressive </a:t>
            </a:r>
            <a:r>
              <a:rPr lang="en-US" dirty="0"/>
              <a:t>drug therapy is only covered by Medicare Part B for people who were entitled to Part A at the time of a kidney transplant</a:t>
            </a:r>
            <a:r>
              <a:rPr lang="en-US" dirty="0" smtClean="0"/>
              <a:t>.</a:t>
            </a:r>
          </a:p>
          <a:p>
            <a:pPr>
              <a:spcBef>
                <a:spcPts val="611"/>
              </a:spcBef>
              <a:defRPr/>
            </a:pPr>
            <a:r>
              <a:rPr lang="en-US" dirty="0"/>
              <a:t>We discussed Dialysis Facility </a:t>
            </a:r>
            <a:r>
              <a:rPr lang="en-US" dirty="0" smtClean="0"/>
              <a:t>Compare, </a:t>
            </a:r>
            <a:r>
              <a:rPr lang="en-US" dirty="0"/>
              <a:t>and ESRD </a:t>
            </a:r>
            <a:r>
              <a:rPr lang="en-US" dirty="0" smtClean="0"/>
              <a:t>Networks </a:t>
            </a:r>
            <a:r>
              <a:rPr lang="en-US" dirty="0"/>
              <a:t>that handle </a:t>
            </a:r>
            <a:r>
              <a:rPr lang="en-US" dirty="0" smtClean="0"/>
              <a:t>quality-of-care </a:t>
            </a:r>
            <a:r>
              <a:rPr lang="en-US" dirty="0"/>
              <a:t>concerns.</a:t>
            </a:r>
          </a:p>
          <a:p>
            <a:pPr>
              <a:spcBef>
                <a:spcPts val="611"/>
              </a:spcBef>
            </a:pPr>
            <a:r>
              <a:rPr lang="en-US" dirty="0" smtClean="0"/>
              <a:t>Key coverage resources are located at </a:t>
            </a:r>
            <a:r>
              <a:rPr lang="en-US" u="sng" dirty="0" smtClean="0">
                <a:hlinkClick r:id="rId3"/>
              </a:rPr>
              <a:t>Medicare.gov/coverage/dialysis-services-and-supplies.html</a:t>
            </a:r>
            <a:r>
              <a:rPr lang="en-US" dirty="0" smtClean="0"/>
              <a:t>.</a:t>
            </a:r>
            <a:endParaRPr lang="en-US" dirty="0"/>
          </a:p>
          <a:p>
            <a:pPr>
              <a:spcBef>
                <a:spcPts val="602"/>
              </a:spcBef>
              <a:defRPr/>
            </a:pP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42</a:t>
            </a:fld>
            <a:endParaRPr lang="en-US" dirty="0"/>
          </a:p>
        </p:txBody>
      </p:sp>
    </p:spTree>
    <p:extLst>
      <p:ext uri="{BB962C8B-B14F-4D97-AF65-F5344CB8AC3E}">
        <p14:creationId xmlns:p14="http://schemas.microsoft.com/office/powerpoint/2010/main" val="3485932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1F5994-5535-4A74-9DA3-6F2EE8C3AA1A}" type="slidenum">
              <a:rPr lang="en-US"/>
              <a:pPr fontAlgn="base">
                <a:spcBef>
                  <a:spcPct val="0"/>
                </a:spcBef>
                <a:spcAft>
                  <a:spcPct val="0"/>
                </a:spcAft>
                <a:defRPr/>
              </a:pPr>
              <a:t>43</a:t>
            </a:fld>
            <a:endParaRPr lang="en-US" dirty="0"/>
          </a:p>
        </p:txBody>
      </p:sp>
      <p:sp>
        <p:nvSpPr>
          <p:cNvPr id="5" name="Title 3"/>
          <p:cNvSpPr txBox="1">
            <a:spLocks/>
          </p:cNvSpPr>
          <p:nvPr/>
        </p:nvSpPr>
        <p:spPr>
          <a:xfrm>
            <a:off x="0" y="35197"/>
            <a:ext cx="7010400" cy="10694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i="0" u="none" kern="1200" baseline="0">
                <a:solidFill>
                  <a:schemeClr val="tx1"/>
                </a:solidFill>
                <a:latin typeface="+mj-lt"/>
                <a:ea typeface="+mj-ea"/>
                <a:cs typeface="+mj-cs"/>
              </a:defRPr>
            </a:lvl1pPr>
          </a:lstStyle>
          <a:p>
            <a:r>
              <a:rPr lang="en-US" sz="2800" dirty="0" smtClean="0"/>
              <a:t>ESRD Resource Guide</a:t>
            </a:r>
            <a:endParaRPr lang="en-US" sz="2800" dirty="0"/>
          </a:p>
        </p:txBody>
      </p:sp>
      <p:graphicFrame>
        <p:nvGraphicFramePr>
          <p:cNvPr id="6" name="Content Placeholder 5" descr="Medicare.gov Medicare.gov/people-like-me/esrd/dialysis-information.html includes Dialysis Facility Compare and coverage of dialysis services and supplies.&#10;Centers for Medicare &amp; &#10;Medicaid Services (CMS)&#10;1-800-MEDICARE&#10;(1-800-633-4227)&#10;(TTY 1-877-486-2048)&#10;Social Security Administration&#10;1-800-772-1213&#10;(TTY 1-800-325-778)&#10;Medicare Learning Network  ESRD PPS:&#10;http://www.cms.gov/Outreach-and-Education/Medicare-Learning-Network-MLN/MLNProducts/Downloads/End-Stage_Renal_Disease_Prospective_Payment_System_ICN905143.pdf&#10;State Health Insurance Assistance Programs (SHIPs)*&#10;ESRD Network&#10;National Kidney Foundation&#10;http://www.kidney.org/&#10;American Kidney Fund&#10;http://www.akfinc.org/&#10;United Network for Organ Sharing&#10;http://www.unos.org/&#10;*For telephone numbers  call CMS&#10;1-800-MEDICARE (1-800-633-4227)&#10;1-877-486-2048 for TTY users&#10;Medical Evidence Form &#10;(CMS 2728) http://www.cms.gov/Medicare/CMS-Forms/CMS-Forms/downloads/ cms2728.pdf&#10;Medicare.gov Publications:&#10;Medicare Helps Cover Kidney Disease Education, CMS Product No. 11456&#10;Medicare and Kidney Disease Education Services, CMS Product No. 11454&#10;Medicare's Coverage of Dialysis and Kidney Transplant Benefits: Getting Started, CMS Product No. 11360&#10;Medicare Coverage of Kidney Dialysis and Kidney Transplant Services,  CMS Product No. 10128 &#10;Medicare for Children with End-stage Renal Disease, CMS Product No. 11392 &#10;To access these products:&#10;View and order single copies at &#10;www.medicare.gov        &#10;Order multiple copies (partners only)&#10;at productordering.cms.hhs.gov. You must register your organization.&#10;"/>
          <p:cNvGraphicFramePr>
            <a:graphicFrameLocks/>
          </p:cNvGraphicFramePr>
          <p:nvPr>
            <p:extLst>
              <p:ext uri="{D42A27DB-BD31-4B8C-83A1-F6EECF244321}">
                <p14:modId xmlns:p14="http://schemas.microsoft.com/office/powerpoint/2010/main" val="4161770465"/>
              </p:ext>
            </p:extLst>
          </p:nvPr>
        </p:nvGraphicFramePr>
        <p:xfrm>
          <a:off x="0" y="990600"/>
          <a:ext cx="7010400" cy="7696200"/>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1994338"/>
                <a:gridCol w="2296510"/>
                <a:gridCol w="2719552"/>
              </a:tblGrid>
              <a:tr h="468804">
                <a:tc>
                  <a:txBody>
                    <a:bodyPr/>
                    <a:lstStyle/>
                    <a:p>
                      <a:pPr algn="r"/>
                      <a:r>
                        <a:rPr lang="en-US" sz="1800" b="1" dirty="0" smtClean="0">
                          <a:solidFill>
                            <a:schemeClr val="tx1"/>
                          </a:solidFill>
                        </a:rPr>
                        <a:t>Resources</a:t>
                      </a:r>
                      <a:endParaRPr lang="en-US" sz="1800" b="1" dirty="0">
                        <a:solidFill>
                          <a:schemeClr val="tx1"/>
                        </a:solidFill>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2">
                              <a:lumMod val="20000"/>
                              <a:lumOff val="80000"/>
                            </a:schemeClr>
                          </a:solidFill>
                        </a:rPr>
                        <a:t>Resources</a:t>
                      </a:r>
                      <a:endParaRPr lang="en-US" sz="1800" b="1" dirty="0">
                        <a:solidFill>
                          <a:schemeClr val="tx2">
                            <a:lumMod val="20000"/>
                            <a:lumOff val="80000"/>
                          </a:schemeClr>
                        </a:solidFill>
                      </a:endParaRPr>
                    </a:p>
                  </a:txBody>
                  <a:tcPr marL="82296" marR="82296">
                    <a:lnL w="12700" cap="flat" cmpd="sng" algn="ctr">
                      <a:solidFill>
                        <a:schemeClr val="tx2">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1"/>
                          </a:solidFill>
                        </a:rPr>
                        <a:t>Medicare Products</a:t>
                      </a:r>
                      <a:endParaRPr lang="en-US" sz="1800" b="1" dirty="0">
                        <a:solidFill>
                          <a:schemeClr val="tx1"/>
                        </a:solidFill>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7227396">
                <a:tc>
                  <a:txBody>
                    <a:bodyPr/>
                    <a:lstStyle/>
                    <a:p>
                      <a:pPr marL="0" algn="l" defTabSz="914400" rtl="0" eaLnBrk="1" latinLnBrk="0" hangingPunct="1">
                        <a:buNone/>
                      </a:pPr>
                      <a:r>
                        <a:rPr lang="en-US" sz="1400" b="1" kern="1200" baseline="0" dirty="0" smtClean="0">
                          <a:solidFill>
                            <a:schemeClr val="dk1"/>
                          </a:solidFill>
                          <a:latin typeface="+mn-lt"/>
                          <a:ea typeface="+mn-ea"/>
                          <a:cs typeface="+mn-cs"/>
                        </a:rPr>
                        <a:t>Medicare.gov</a:t>
                      </a:r>
                    </a:p>
                    <a:p>
                      <a:pPr marL="0" lvl="0" algn="l" defTabSz="914400" rtl="0" eaLnBrk="1" latinLnBrk="0" hangingPunct="1">
                        <a:buNone/>
                      </a:pPr>
                      <a:r>
                        <a:rPr lang="en-US" sz="1400" b="0" kern="1200" baseline="0" dirty="0" smtClean="0">
                          <a:solidFill>
                            <a:schemeClr val="dk1"/>
                          </a:solidFill>
                          <a:latin typeface="+mn-lt"/>
                          <a:ea typeface="+mn-ea"/>
                          <a:cs typeface="+mn-cs"/>
                          <a:hlinkClick r:id="rId3"/>
                        </a:rPr>
                        <a:t>Medicare.gov/people-like-me/esrd/dialysis-information.html</a:t>
                      </a:r>
                      <a:endParaRPr lang="en-US" sz="1400" b="0" kern="1200" baseline="0" dirty="0" smtClean="0">
                        <a:solidFill>
                          <a:schemeClr val="dk1"/>
                        </a:solidFill>
                        <a:latin typeface="+mn-lt"/>
                        <a:ea typeface="+mn-ea"/>
                        <a:cs typeface="+mn-cs"/>
                      </a:endParaRPr>
                    </a:p>
                    <a:p>
                      <a:pPr marL="0" lvl="0" algn="l" defTabSz="914400" rtl="0" eaLnBrk="1" latinLnBrk="0" hangingPunct="1">
                        <a:buNone/>
                      </a:pPr>
                      <a:endParaRPr lang="en-US" sz="1400" b="1" kern="1200" baseline="0" dirty="0" smtClean="0">
                        <a:solidFill>
                          <a:schemeClr val="dk1"/>
                        </a:solidFill>
                        <a:latin typeface="+mn-lt"/>
                        <a:ea typeface="+mn-ea"/>
                        <a:cs typeface="+mn-cs"/>
                      </a:endParaRPr>
                    </a:p>
                    <a:p>
                      <a:pPr marL="0" algn="l" defTabSz="914400" rtl="0" eaLnBrk="1" latinLnBrk="0" hangingPunct="1">
                        <a:buNone/>
                      </a:pPr>
                      <a:r>
                        <a:rPr lang="en-US" sz="1400" b="1" kern="1200" baseline="0" dirty="0" smtClean="0">
                          <a:solidFill>
                            <a:schemeClr val="dk1"/>
                          </a:solidFill>
                          <a:latin typeface="+mn-lt"/>
                          <a:ea typeface="+mn-ea"/>
                          <a:cs typeface="+mn-cs"/>
                        </a:rPr>
                        <a:t>Medicare Call Center</a:t>
                      </a:r>
                    </a:p>
                    <a:p>
                      <a:pPr marL="0" algn="l" defTabSz="914400" rtl="0" eaLnBrk="1" latinLnBrk="0" hangingPunct="1">
                        <a:buNone/>
                      </a:pPr>
                      <a:r>
                        <a:rPr lang="en-US" sz="1400" b="0" kern="1200" baseline="0" dirty="0" smtClean="0">
                          <a:solidFill>
                            <a:schemeClr val="dk1"/>
                          </a:solidFill>
                          <a:latin typeface="+mn-lt"/>
                          <a:ea typeface="+mn-ea"/>
                          <a:cs typeface="+mn-cs"/>
                        </a:rPr>
                        <a:t>1-800-MEDICARE</a:t>
                      </a:r>
                    </a:p>
                    <a:p>
                      <a:pPr marL="0" algn="l" defTabSz="914400" rtl="0" eaLnBrk="1" latinLnBrk="0" hangingPunct="1">
                        <a:buNone/>
                      </a:pPr>
                      <a:r>
                        <a:rPr lang="en-US" sz="1400" b="0" kern="1200" baseline="0" dirty="0" smtClean="0">
                          <a:solidFill>
                            <a:schemeClr val="dk1"/>
                          </a:solidFill>
                          <a:latin typeface="+mn-lt"/>
                          <a:ea typeface="+mn-ea"/>
                          <a:cs typeface="+mn-cs"/>
                        </a:rPr>
                        <a:t>(1-800-633-4227)</a:t>
                      </a:r>
                    </a:p>
                    <a:p>
                      <a:pPr marL="0" algn="l" defTabSz="914400" rtl="0" eaLnBrk="1" latinLnBrk="0" hangingPunct="1">
                        <a:buNone/>
                      </a:pPr>
                      <a:r>
                        <a:rPr lang="en-US" sz="1400" b="0" kern="1200" baseline="0" dirty="0" smtClean="0">
                          <a:solidFill>
                            <a:schemeClr val="dk1"/>
                          </a:solidFill>
                          <a:latin typeface="+mn-lt"/>
                          <a:ea typeface="+mn-ea"/>
                          <a:cs typeface="+mn-cs"/>
                        </a:rPr>
                        <a:t>(TTY 1-877-486-2048)</a:t>
                      </a:r>
                    </a:p>
                    <a:p>
                      <a:pPr marL="0" algn="l" defTabSz="914400" rtl="0" eaLnBrk="1" latinLnBrk="0" hangingPunct="1">
                        <a:buNone/>
                      </a:pPr>
                      <a:endParaRPr lang="en-US" sz="1400" b="1" kern="1200" baseline="0" dirty="0" smtClean="0">
                        <a:solidFill>
                          <a:schemeClr val="dk1"/>
                        </a:solidFill>
                        <a:latin typeface="+mn-lt"/>
                        <a:ea typeface="+mn-ea"/>
                        <a:cs typeface="+mn-cs"/>
                      </a:endParaRPr>
                    </a:p>
                    <a:p>
                      <a:pPr marL="0" algn="l" defTabSz="914400" rtl="0" eaLnBrk="1" latinLnBrk="0" hangingPunct="1">
                        <a:buNone/>
                      </a:pPr>
                      <a:r>
                        <a:rPr lang="en-US" sz="1400" b="1" kern="1200" baseline="0" dirty="0" smtClean="0">
                          <a:solidFill>
                            <a:schemeClr val="dk1"/>
                          </a:solidFill>
                          <a:latin typeface="+mn-lt"/>
                          <a:ea typeface="+mn-ea"/>
                          <a:cs typeface="+mn-cs"/>
                        </a:rPr>
                        <a:t>Social Security </a:t>
                      </a:r>
                    </a:p>
                    <a:p>
                      <a:pPr marL="0" algn="l" defTabSz="914400" rtl="0" eaLnBrk="1" latinLnBrk="0" hangingPunct="1">
                        <a:buNone/>
                      </a:pPr>
                      <a:r>
                        <a:rPr lang="en-US" sz="1400" b="0" kern="1200" baseline="0" dirty="0" smtClean="0">
                          <a:solidFill>
                            <a:schemeClr val="dk1"/>
                          </a:solidFill>
                          <a:latin typeface="+mn-lt"/>
                          <a:ea typeface="+mn-ea"/>
                          <a:cs typeface="+mn-cs"/>
                        </a:rPr>
                        <a:t>1-800-772-1213</a:t>
                      </a:r>
                    </a:p>
                    <a:p>
                      <a:pPr marL="0" algn="l" defTabSz="914400" rtl="0" eaLnBrk="1" latinLnBrk="0" hangingPunct="1">
                        <a:buNone/>
                      </a:pPr>
                      <a:r>
                        <a:rPr lang="en-US" sz="1400" b="0" kern="1200" baseline="0" dirty="0" smtClean="0">
                          <a:solidFill>
                            <a:schemeClr val="dk1"/>
                          </a:solidFill>
                          <a:latin typeface="+mn-lt"/>
                          <a:ea typeface="+mn-ea"/>
                          <a:cs typeface="+mn-cs"/>
                        </a:rPr>
                        <a:t>(TTY 1-800-325-0778)</a:t>
                      </a:r>
                    </a:p>
                    <a:p>
                      <a:pPr marL="0" algn="l" defTabSz="914400" rtl="0" eaLnBrk="1" latinLnBrk="0" hangingPunct="1">
                        <a:buNone/>
                      </a:pPr>
                      <a:endParaRPr lang="en-US" sz="1400" b="1" kern="1200" baseline="0" dirty="0" smtClean="0">
                        <a:solidFill>
                          <a:schemeClr val="dk1"/>
                        </a:solidFill>
                        <a:latin typeface="+mn-lt"/>
                        <a:ea typeface="+mn-ea"/>
                        <a:cs typeface="+mn-cs"/>
                      </a:endParaRPr>
                    </a:p>
                    <a:p>
                      <a:pPr marL="0" algn="l" defTabSz="914400" rtl="0" eaLnBrk="1" latinLnBrk="0" hangingPunct="1">
                        <a:buNone/>
                      </a:pPr>
                      <a:r>
                        <a:rPr lang="en-US" sz="1400" b="1" kern="1200" baseline="0" dirty="0" smtClean="0">
                          <a:solidFill>
                            <a:schemeClr val="dk1"/>
                          </a:solidFill>
                          <a:latin typeface="+mn-lt"/>
                          <a:ea typeface="+mn-ea"/>
                          <a:cs typeface="+mn-cs"/>
                        </a:rPr>
                        <a:t>Medicare Learning Network ESRD PPS:</a:t>
                      </a:r>
                    </a:p>
                    <a:p>
                      <a:pPr marL="0" lvl="0" algn="l" defTabSz="914400" rtl="0" eaLnBrk="1" latinLnBrk="0" hangingPunct="1">
                        <a:buNone/>
                      </a:pPr>
                      <a:r>
                        <a:rPr lang="en-US" sz="1400" b="0" kern="1200" baseline="0" dirty="0" smtClean="0">
                          <a:solidFill>
                            <a:schemeClr val="dk1"/>
                          </a:solidFill>
                          <a:latin typeface="+mn-lt"/>
                          <a:ea typeface="+mn-ea"/>
                          <a:cs typeface="+mn-cs"/>
                        </a:rPr>
                        <a:t>CMS.gov/Outreach-and-Education/Medicare-Learning-Network-MLN/MLNProducts/downloads/End-Stage_Renal_Disease_ Prospective_Payment_System_ICN905143.pdf</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buNone/>
                      </a:pPr>
                      <a:r>
                        <a:rPr lang="en-US" sz="1400" b="1" dirty="0" smtClean="0"/>
                        <a:t>State Health Insurance Assistance Programs (SHIPs)</a:t>
                      </a:r>
                    </a:p>
                    <a:p>
                      <a:pPr>
                        <a:buNone/>
                      </a:pPr>
                      <a:r>
                        <a:rPr lang="en-US" sz="1400" dirty="0" smtClean="0"/>
                        <a:t>For telephone numbers </a:t>
                      </a:r>
                      <a:r>
                        <a:rPr lang="en-US" sz="1400" baseline="0" dirty="0" smtClean="0"/>
                        <a:t>call </a:t>
                      </a:r>
                      <a:r>
                        <a:rPr lang="en-US" sz="1400" dirty="0" smtClean="0"/>
                        <a:t>1-800-MEDICARE (1-800-633-4227)</a:t>
                      </a:r>
                    </a:p>
                    <a:p>
                      <a:pPr>
                        <a:buNone/>
                      </a:pPr>
                      <a:r>
                        <a:rPr lang="en-US" sz="1400" dirty="0" smtClean="0"/>
                        <a:t>1-877-486-2048 (TTY)</a:t>
                      </a:r>
                    </a:p>
                    <a:p>
                      <a:pPr>
                        <a:buNone/>
                      </a:pPr>
                      <a:endParaRPr lang="en-US" sz="1400" dirty="0" smtClean="0"/>
                    </a:p>
                    <a:p>
                      <a:pPr marL="0" algn="l" defTabSz="914400" rtl="0" eaLnBrk="1" latinLnBrk="0" hangingPunct="1">
                        <a:buNone/>
                      </a:pPr>
                      <a:r>
                        <a:rPr lang="en-US" sz="1400" b="1" dirty="0" smtClean="0"/>
                        <a:t>ESRD Networks </a:t>
                      </a:r>
                      <a:r>
                        <a:rPr lang="en-US" sz="1400" b="0" u="sng" kern="1200" dirty="0" smtClean="0">
                          <a:solidFill>
                            <a:schemeClr val="dk1"/>
                          </a:solidFill>
                          <a:latin typeface="+mn-lt"/>
                          <a:ea typeface="+mn-ea"/>
                          <a:cs typeface="+mn-cs"/>
                          <a:hlinkClick r:id="rId4"/>
                        </a:rPr>
                        <a:t>esrdnetworks.org</a:t>
                      </a:r>
                      <a:endParaRPr lang="en-US" sz="1400" b="0" u="sng" kern="1200" dirty="0" smtClean="0">
                        <a:solidFill>
                          <a:schemeClr val="dk1"/>
                        </a:solidFill>
                        <a:latin typeface="+mn-lt"/>
                        <a:ea typeface="+mn-ea"/>
                        <a:cs typeface="+mn-cs"/>
                      </a:endParaRPr>
                    </a:p>
                    <a:p>
                      <a:pPr marL="0" algn="l" defTabSz="914400" rtl="0" eaLnBrk="1" latinLnBrk="0" hangingPunct="1">
                        <a:buNone/>
                      </a:pPr>
                      <a:endParaRPr lang="en-US" sz="1400" b="0" u="sng" kern="1200" dirty="0" smtClean="0">
                        <a:solidFill>
                          <a:schemeClr val="dk1"/>
                        </a:solidFill>
                        <a:latin typeface="+mn-lt"/>
                        <a:ea typeface="+mn-ea"/>
                        <a:cs typeface="+mn-cs"/>
                      </a:endParaRPr>
                    </a:p>
                    <a:p>
                      <a:pPr marL="0" algn="l" defTabSz="914400" rtl="0" eaLnBrk="1" latinLnBrk="0" hangingPunct="1">
                        <a:buNone/>
                      </a:pPr>
                      <a:r>
                        <a:rPr lang="en-US" sz="1400" b="1" u="none" kern="1200" dirty="0" smtClean="0">
                          <a:solidFill>
                            <a:schemeClr val="dk1"/>
                          </a:solidFill>
                          <a:latin typeface="+mn-lt"/>
                          <a:ea typeface="+mn-ea"/>
                          <a:cs typeface="+mn-cs"/>
                        </a:rPr>
                        <a:t>Fistula First </a:t>
                      </a:r>
                      <a:r>
                        <a:rPr lang="en-US" sz="1400" b="0" u="sng" dirty="0" smtClean="0">
                          <a:hlinkClick r:id="rId5"/>
                        </a:rPr>
                        <a:t>esrdncc.org/ffcl/</a:t>
                      </a:r>
                      <a:endParaRPr lang="en-US" sz="14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smtClean="0"/>
                    </a:p>
                    <a:p>
                      <a:pPr>
                        <a:buNone/>
                      </a:pPr>
                      <a:r>
                        <a:rPr lang="en-US" sz="1400" b="1" dirty="0" smtClean="0"/>
                        <a:t>National Kidney Foundation</a:t>
                      </a:r>
                    </a:p>
                    <a:p>
                      <a:pPr>
                        <a:buNone/>
                      </a:pPr>
                      <a:r>
                        <a:rPr lang="en-US" sz="1400" b="0" dirty="0" smtClean="0">
                          <a:hlinkClick r:id="rId6"/>
                        </a:rPr>
                        <a:t>kidney.org</a:t>
                      </a:r>
                      <a:endParaRPr lang="en-US" sz="1400" b="0" dirty="0" smtClean="0"/>
                    </a:p>
                    <a:p>
                      <a:pPr>
                        <a:buNone/>
                      </a:pPr>
                      <a:endParaRPr lang="en-US" sz="1400" b="1" dirty="0" smtClean="0"/>
                    </a:p>
                    <a:p>
                      <a:pPr>
                        <a:buNone/>
                      </a:pPr>
                      <a:r>
                        <a:rPr lang="en-US" sz="1400" b="1" dirty="0" smtClean="0"/>
                        <a:t>American Kidney Fund</a:t>
                      </a:r>
                    </a:p>
                    <a:p>
                      <a:pPr lvl="0"/>
                      <a:r>
                        <a:rPr lang="en-US" sz="1400" b="0" kern="1200" dirty="0" smtClean="0">
                          <a:solidFill>
                            <a:schemeClr val="dk1"/>
                          </a:solidFill>
                          <a:latin typeface="+mn-lt"/>
                          <a:ea typeface="+mn-ea"/>
                          <a:cs typeface="+mn-cs"/>
                          <a:hlinkClick r:id="rId7"/>
                        </a:rPr>
                        <a:t>akfinc.org</a:t>
                      </a:r>
                      <a:r>
                        <a:rPr lang="en-US" sz="1400" kern="1200" dirty="0" smtClean="0">
                          <a:solidFill>
                            <a:schemeClr val="dk1"/>
                          </a:solidFill>
                          <a:effectLst/>
                          <a:latin typeface="+mn-lt"/>
                          <a:ea typeface="+mn-ea"/>
                          <a:cs typeface="+mn-cs"/>
                          <a:hlinkClick r:id="rId7"/>
                        </a:rPr>
                        <a:t>/</a:t>
                      </a:r>
                      <a:endParaRPr lang="en-US" sz="1400" kern="1200" dirty="0" smtClean="0">
                        <a:solidFill>
                          <a:schemeClr val="dk1"/>
                        </a:solidFill>
                        <a:effectLst/>
                        <a:latin typeface="+mn-lt"/>
                        <a:ea typeface="+mn-ea"/>
                        <a:cs typeface="+mn-cs"/>
                      </a:endParaRPr>
                    </a:p>
                    <a:p>
                      <a:pPr>
                        <a:buNone/>
                      </a:pPr>
                      <a:endParaRPr lang="en-US" sz="1400" b="1" dirty="0" smtClean="0"/>
                    </a:p>
                    <a:p>
                      <a:pPr>
                        <a:buNone/>
                      </a:pPr>
                      <a:r>
                        <a:rPr lang="en-US" sz="1400" b="1" dirty="0" smtClean="0"/>
                        <a:t>United</a:t>
                      </a:r>
                      <a:r>
                        <a:rPr lang="en-US" sz="1400" b="1" baseline="0" dirty="0" smtClean="0"/>
                        <a:t> Network for Organ Sharing</a:t>
                      </a:r>
                    </a:p>
                    <a:p>
                      <a:pPr>
                        <a:buNone/>
                      </a:pPr>
                      <a:r>
                        <a:rPr lang="en-US" sz="1400" b="0" baseline="0" dirty="0" smtClean="0">
                          <a:hlinkClick r:id="rId8"/>
                        </a:rPr>
                        <a:t>unos.org/</a:t>
                      </a:r>
                      <a:endParaRPr lang="en-US" sz="1400" b="0" baseline="0" dirty="0" smtClean="0"/>
                    </a:p>
                    <a:p>
                      <a:pPr>
                        <a:buNone/>
                      </a:pPr>
                      <a:endParaRPr lang="en-US" sz="1400" dirty="0" smtClean="0"/>
                    </a:p>
                    <a:p>
                      <a:pPr>
                        <a:buNone/>
                      </a:pPr>
                      <a:r>
                        <a:rPr lang="en-US" sz="1400" b="1" dirty="0" smtClean="0"/>
                        <a:t>Medical Evidence Form </a:t>
                      </a:r>
                    </a:p>
                    <a:p>
                      <a:pPr>
                        <a:buNone/>
                      </a:pPr>
                      <a:r>
                        <a:rPr lang="en-US" sz="1400" b="1" dirty="0" smtClean="0"/>
                        <a:t>(CMS 2728</a:t>
                      </a:r>
                      <a:r>
                        <a:rPr lang="en-US" sz="1400" b="1" u="none" dirty="0" smtClean="0"/>
                        <a:t>) </a:t>
                      </a:r>
                      <a:r>
                        <a:rPr lang="en-US" sz="1400" b="0" u="sng" dirty="0" smtClean="0"/>
                        <a:t>CMS.gov/Medicare/CMS-Forms/CMS-Forms/downloads/cms2728.pdf</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nSpc>
                          <a:spcPct val="100000"/>
                        </a:lnSpc>
                        <a:spcBef>
                          <a:spcPts val="0"/>
                        </a:spcBef>
                      </a:pPr>
                      <a:r>
                        <a:rPr lang="en-US" sz="1400" b="0" i="0" dirty="0" smtClean="0"/>
                        <a:t>“Medicare Coverage</a:t>
                      </a:r>
                      <a:r>
                        <a:rPr lang="en-US" sz="1400" b="0" i="0" baseline="0" dirty="0" smtClean="0"/>
                        <a:t> of Kidney Dialysis and Kidney Transplant Services,” CMS Product No. 10128</a:t>
                      </a:r>
                      <a:endParaRPr lang="en-US" sz="1400" b="0" i="0" dirty="0" smtClean="0"/>
                    </a:p>
                    <a:p>
                      <a:pPr>
                        <a:lnSpc>
                          <a:spcPct val="100000"/>
                        </a:lnSpc>
                        <a:spcBef>
                          <a:spcPts val="0"/>
                        </a:spcBef>
                      </a:pPr>
                      <a:endParaRPr lang="en-US" sz="1400" b="0" i="0" dirty="0" smtClean="0"/>
                    </a:p>
                    <a:p>
                      <a:pPr>
                        <a:lnSpc>
                          <a:spcPct val="100000"/>
                        </a:lnSpc>
                        <a:spcBef>
                          <a:spcPts val="0"/>
                        </a:spcBef>
                      </a:pPr>
                      <a:r>
                        <a:rPr lang="en-US" sz="1400" b="0" i="0" dirty="0" smtClean="0"/>
                        <a:t>“Medicare for Children with End-Stage Renal Disease,” </a:t>
                      </a:r>
                      <a:r>
                        <a:rPr lang="en-US" sz="1400" b="0" i="0" baseline="0" dirty="0" smtClean="0"/>
                        <a:t>CMS Product No. 11312</a:t>
                      </a:r>
                      <a:endParaRPr lang="en-US" sz="1400" b="0" i="0" dirty="0" smtClean="0"/>
                    </a:p>
                    <a:p>
                      <a:pPr>
                        <a:lnSpc>
                          <a:spcPct val="100000"/>
                        </a:lnSpc>
                        <a:spcBef>
                          <a:spcPts val="0"/>
                        </a:spcBef>
                      </a:pPr>
                      <a:endParaRPr lang="en-US" sz="1400" b="0" i="0" dirty="0" smtClean="0"/>
                    </a:p>
                    <a:p>
                      <a:pPr marL="0" algn="l" defTabSz="914400" rtl="0" eaLnBrk="1" latinLnBrk="0" hangingPunct="1">
                        <a:lnSpc>
                          <a:spcPct val="100000"/>
                        </a:lnSpc>
                        <a:spcBef>
                          <a:spcPts val="0"/>
                        </a:spcBef>
                      </a:pPr>
                      <a:r>
                        <a:rPr lang="en-US" sz="1400" b="0" i="0" dirty="0" smtClean="0"/>
                        <a:t>“Medicare Helps Cover Kidney Disease Education,” </a:t>
                      </a:r>
                      <a:r>
                        <a:rPr lang="en-US" sz="1400" b="0" i="0" kern="1200" baseline="0" dirty="0" smtClean="0">
                          <a:solidFill>
                            <a:schemeClr val="dk1"/>
                          </a:solidFill>
                          <a:latin typeface="+mn-lt"/>
                          <a:ea typeface="+mn-ea"/>
                          <a:cs typeface="+mn-cs"/>
                        </a:rPr>
                        <a:t>CMS Product No. 11456</a:t>
                      </a:r>
                    </a:p>
                    <a:p>
                      <a:pPr marL="0" algn="l" defTabSz="914400" rtl="0" eaLnBrk="1" latinLnBrk="0" hangingPunct="1">
                        <a:lnSpc>
                          <a:spcPct val="100000"/>
                        </a:lnSpc>
                        <a:spcBef>
                          <a:spcPts val="0"/>
                        </a:spcBef>
                      </a:pPr>
                      <a:endParaRPr lang="en-US" sz="1400" b="0" i="0" dirty="0" smtClean="0"/>
                    </a:p>
                    <a:p>
                      <a:pPr marL="0" algn="l" defTabSz="914400" rtl="0" eaLnBrk="1" latinLnBrk="0" hangingPunct="1">
                        <a:lnSpc>
                          <a:spcPct val="100000"/>
                        </a:lnSpc>
                        <a:spcBef>
                          <a:spcPts val="0"/>
                        </a:spcBef>
                      </a:pPr>
                      <a:r>
                        <a:rPr lang="en-US" sz="1400" b="0" i="0" dirty="0" smtClean="0"/>
                        <a:t>“Medicare and Kidney Disease Education Services,” </a:t>
                      </a:r>
                      <a:r>
                        <a:rPr lang="en-US" sz="1400" b="0" i="0" kern="1200" baseline="0" dirty="0" smtClean="0">
                          <a:solidFill>
                            <a:schemeClr val="dk1"/>
                          </a:solidFill>
                          <a:latin typeface="+mn-lt"/>
                          <a:ea typeface="+mn-ea"/>
                          <a:cs typeface="+mn-cs"/>
                        </a:rPr>
                        <a:t>CMS Product No. 11454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kern="1200" baseline="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smtClean="0">
                          <a:solidFill>
                            <a:schemeClr val="tx1"/>
                          </a:solidFill>
                          <a:effectLst/>
                          <a:latin typeface="+mn-lt"/>
                          <a:ea typeface="+mn-ea"/>
                          <a:cs typeface="+mn-cs"/>
                        </a:rPr>
                        <a:t>“Medicare’s Coverage of Dialysis and Kidney Transplant Benefits: Getting Started,” CMS Product No. 11360</a:t>
                      </a:r>
                    </a:p>
                    <a:p>
                      <a:pPr marL="0" algn="l" defTabSz="914400" rtl="0" eaLnBrk="1" latinLnBrk="0" hangingPunct="1">
                        <a:spcBef>
                          <a:spcPts val="0"/>
                        </a:spcBef>
                      </a:pPr>
                      <a:endParaRPr lang="en-US" sz="1400" b="0" i="0" kern="1200" baseline="0" dirty="0" smtClean="0">
                        <a:solidFill>
                          <a:schemeClr val="dk1"/>
                        </a:solidFill>
                        <a:latin typeface="+mn-lt"/>
                        <a:ea typeface="+mn-ea"/>
                        <a:cs typeface="+mn-cs"/>
                      </a:endParaRPr>
                    </a:p>
                    <a:p>
                      <a:pPr>
                        <a:spcBef>
                          <a:spcPts val="0"/>
                        </a:spcBef>
                      </a:pPr>
                      <a:r>
                        <a:rPr lang="en-US" sz="1400" b="1" dirty="0" smtClean="0"/>
                        <a:t>To access these products:</a:t>
                      </a:r>
                    </a:p>
                    <a:p>
                      <a:pPr>
                        <a:spcBef>
                          <a:spcPts val="0"/>
                        </a:spcBef>
                      </a:pPr>
                      <a:endParaRPr lang="en-US" sz="1400" dirty="0" smtClean="0"/>
                    </a:p>
                    <a:p>
                      <a:pPr>
                        <a:spcBef>
                          <a:spcPts val="0"/>
                        </a:spcBef>
                      </a:pPr>
                      <a:r>
                        <a:rPr lang="en-US" sz="1400" b="0" dirty="0" smtClean="0"/>
                        <a:t>View and</a:t>
                      </a:r>
                      <a:r>
                        <a:rPr lang="en-US" sz="1400" b="0" baseline="0" dirty="0" smtClean="0"/>
                        <a:t> order single copies at</a:t>
                      </a:r>
                      <a:r>
                        <a:rPr lang="en-US" sz="1400" b="0" dirty="0" smtClean="0"/>
                        <a:t> </a:t>
                      </a:r>
                    </a:p>
                    <a:p>
                      <a:pPr marL="0" indent="0">
                        <a:spcBef>
                          <a:spcPts val="0"/>
                        </a:spcBef>
                        <a:buFont typeface="Wingdings" pitchFamily="2" charset="2"/>
                        <a:buNone/>
                      </a:pPr>
                      <a:r>
                        <a:rPr lang="en-US" sz="1400" b="0" u="none" kern="1200" dirty="0" smtClean="0">
                          <a:solidFill>
                            <a:schemeClr val="dk1"/>
                          </a:solidFill>
                          <a:latin typeface="+mn-lt"/>
                          <a:ea typeface="+mn-ea"/>
                          <a:cs typeface="+mn-cs"/>
                          <a:hlinkClick r:id="rId9"/>
                        </a:rPr>
                        <a:t>Medicare.gov/p</a:t>
                      </a:r>
                      <a:r>
                        <a:rPr lang="en-US" sz="1400" b="0" kern="1200" dirty="0" smtClean="0">
                          <a:solidFill>
                            <a:schemeClr val="dk1"/>
                          </a:solidFill>
                          <a:latin typeface="+mn-lt"/>
                          <a:ea typeface="+mn-ea"/>
                          <a:cs typeface="+mn-cs"/>
                          <a:hlinkClick r:id="rId9"/>
                        </a:rPr>
                        <a:t>ublications</a:t>
                      </a:r>
                      <a:endParaRPr lang="en-US" sz="1400" b="0" kern="1200" dirty="0" smtClean="0">
                        <a:solidFill>
                          <a:schemeClr val="dk1"/>
                        </a:solidFill>
                        <a:latin typeface="+mn-lt"/>
                        <a:ea typeface="+mn-ea"/>
                        <a:cs typeface="+mn-cs"/>
                      </a:endParaRPr>
                    </a:p>
                    <a:p>
                      <a:pPr>
                        <a:spcBef>
                          <a:spcPts val="0"/>
                        </a:spcBef>
                      </a:pPr>
                      <a:r>
                        <a:rPr lang="en-US" sz="1400" b="0" dirty="0" smtClean="0"/>
                        <a:t>Order multiple copies (partners only)</a:t>
                      </a:r>
                    </a:p>
                    <a:p>
                      <a:pPr marL="0" indent="0">
                        <a:spcBef>
                          <a:spcPts val="0"/>
                        </a:spcBef>
                        <a:buFont typeface="Wingdings" pitchFamily="2" charset="2"/>
                        <a:buNone/>
                      </a:pPr>
                      <a:r>
                        <a:rPr lang="en-US" sz="1400" b="0" dirty="0" smtClean="0"/>
                        <a:t>at </a:t>
                      </a:r>
                      <a:r>
                        <a:rPr lang="en-US" sz="1400" b="0" u="sng" dirty="0" smtClean="0"/>
                        <a:t>productordering.cms.hhs.gov</a:t>
                      </a:r>
                      <a:r>
                        <a:rPr lang="en-US" sz="1400" b="0" dirty="0" smtClean="0"/>
                        <a:t>. You must register</a:t>
                      </a:r>
                      <a:r>
                        <a:rPr lang="en-US" sz="1400" b="0" baseline="0" dirty="0" smtClean="0"/>
                        <a:t> your organization.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400" b="1" dirty="0" smtClean="0"/>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94944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training module is provided by the CMS National Training Program (NTP).</a:t>
            </a:r>
          </a:p>
          <a:p>
            <a:r>
              <a:rPr lang="en-US" dirty="0" smtClean="0"/>
              <a:t>To view all available CMS NTP materials, including additional training modules, job aids, educational activities, and webinar and workshop schedules, or to subscribe to our email list, visit </a:t>
            </a:r>
            <a:r>
              <a:rPr lang="en-US" u="sng" dirty="0" smtClean="0"/>
              <a:t>CMS.gov/outreach-and-education/training/cmsnationaltrainingprogram</a:t>
            </a:r>
            <a:r>
              <a:rPr lang="en-US" dirty="0" smtClean="0"/>
              <a:t>. For questions about these training products, email </a:t>
            </a:r>
            <a:r>
              <a:rPr lang="en-US" u="sng" dirty="0" smtClean="0"/>
              <a:t>training@cms.hhs.gov</a:t>
            </a:r>
            <a:r>
              <a:rPr lang="en-US" dirty="0" smtClean="0"/>
              <a:t>.</a:t>
            </a:r>
          </a:p>
          <a:p>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fld id="{1EE756C9-CD94-4B89-9ABD-F9ADC3002E1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783148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59" name="Rectangle 3"/>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60" name="Rectangle 4"/>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61" name="Rectangle 5"/>
          <p:cNvSpPr>
            <a:spLocks noChangeArrowheads="1"/>
          </p:cNvSpPr>
          <p:nvPr/>
        </p:nvSpPr>
        <p:spPr bwMode="auto">
          <a:xfrm>
            <a:off x="3972258" y="0"/>
            <a:ext cx="3038144"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62" name="Rectangle 6"/>
          <p:cNvSpPr>
            <a:spLocks noChangeArrowheads="1"/>
          </p:cNvSpPr>
          <p:nvPr/>
        </p:nvSpPr>
        <p:spPr bwMode="auto">
          <a:xfrm>
            <a:off x="2" y="8832198"/>
            <a:ext cx="3038145" cy="464205"/>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63" name="Rectangle 7"/>
          <p:cNvSpPr>
            <a:spLocks noChangeArrowheads="1"/>
          </p:cNvSpPr>
          <p:nvPr/>
        </p:nvSpPr>
        <p:spPr bwMode="auto">
          <a:xfrm>
            <a:off x="2" y="0"/>
            <a:ext cx="3038145" cy="462669"/>
          </a:xfrm>
          <a:prstGeom prst="rect">
            <a:avLst/>
          </a:prstGeom>
          <a:noFill/>
          <a:ln w="12700">
            <a:noFill/>
            <a:miter lim="800000"/>
            <a:headEnd/>
            <a:tailEnd/>
          </a:ln>
        </p:spPr>
        <p:txBody>
          <a:bodyPr wrap="none" lIns="87270" tIns="43638" rIns="87270" bIns="43638" anchor="ctr"/>
          <a:lstStyle/>
          <a:p>
            <a:endParaRPr lang="en-US" dirty="0">
              <a:latin typeface="Calibri" pitchFamily="34" charset="0"/>
            </a:endParaRPr>
          </a:p>
        </p:txBody>
      </p:sp>
      <p:sp>
        <p:nvSpPr>
          <p:cNvPr id="70664" name="Rectangle 8"/>
          <p:cNvSpPr>
            <a:spLocks noGrp="1" noRot="1" noChangeAspect="1" noChangeArrowheads="1" noTextEdit="1"/>
          </p:cNvSpPr>
          <p:nvPr>
            <p:ph type="sldImg"/>
          </p:nvPr>
        </p:nvSpPr>
        <p:spPr bwMode="auto">
          <a:noFill/>
          <a:ln>
            <a:solidFill>
              <a:srgbClr val="000000"/>
            </a:solidFill>
            <a:miter lim="800000"/>
            <a:headEnd/>
            <a:tailEnd/>
          </a:ln>
        </p:spPr>
      </p:sp>
      <p:sp>
        <p:nvSpPr>
          <p:cNvPr id="74761" name="Rectangle 9"/>
          <p:cNvSpPr>
            <a:spLocks noGrp="1" noChangeArrowheads="1"/>
          </p:cNvSpPr>
          <p:nvPr>
            <p:ph type="body" idx="1"/>
          </p:nvPr>
        </p:nvSpPr>
        <p:spPr bwMode="auto">
          <a:xfrm>
            <a:off x="381000" y="4305131"/>
            <a:ext cx="6324600" cy="4076869"/>
          </a:xfrm>
        </p:spPr>
        <p:txBody>
          <a:bodyPr wrap="square" numCol="1" anchor="t" anchorCtr="0" compatLnSpc="1">
            <a:prstTxWarp prst="textNoShape">
              <a:avLst/>
            </a:prstTxWarp>
            <a:normAutofit/>
          </a:bodyPr>
          <a:lstStyle/>
          <a:p>
            <a:pPr marL="0" lvl="1" indent="0">
              <a:spcBef>
                <a:spcPts val="602"/>
              </a:spcBef>
              <a:buNone/>
            </a:pPr>
            <a:r>
              <a:rPr lang="en-US" dirty="0"/>
              <a:t>You can get Medicare no matter how old you are if your kidneys no longer work, you need regular dialysis or have had a kidney transplant, and one of these applies to </a:t>
            </a:r>
            <a:r>
              <a:rPr lang="en-US" dirty="0" smtClean="0"/>
              <a:t>you:</a:t>
            </a:r>
          </a:p>
          <a:p>
            <a:pPr marL="171450" lvl="1" indent="-171450">
              <a:spcBef>
                <a:spcPts val="602"/>
              </a:spcBef>
            </a:pPr>
            <a:r>
              <a:rPr lang="en-US" dirty="0" smtClean="0"/>
              <a:t>You’ve </a:t>
            </a:r>
            <a:r>
              <a:rPr lang="en-US" dirty="0"/>
              <a:t>worked the required amount of time under Social Security, the Railroad Retirement Board, or as a government employee. </a:t>
            </a:r>
            <a:endParaRPr lang="en-US" dirty="0" smtClean="0"/>
          </a:p>
          <a:p>
            <a:pPr marL="171450" lvl="1" indent="-171450">
              <a:spcBef>
                <a:spcPts val="602"/>
              </a:spcBef>
            </a:pPr>
            <a:r>
              <a:rPr lang="en-US" dirty="0"/>
              <a:t>You’re already getting or are eligible for Social Security or Railroad Retirement benefits. </a:t>
            </a:r>
            <a:endParaRPr lang="en-US" dirty="0" smtClean="0"/>
          </a:p>
          <a:p>
            <a:pPr marL="171450" lvl="1" indent="-171450">
              <a:spcBef>
                <a:spcPts val="602"/>
              </a:spcBef>
            </a:pPr>
            <a:r>
              <a:rPr lang="en-US" dirty="0" smtClean="0"/>
              <a:t>You’re </a:t>
            </a:r>
            <a:r>
              <a:rPr lang="en-US" dirty="0"/>
              <a:t>the spouse or dependent child of a person who meets either of the requirements listed above. </a:t>
            </a:r>
          </a:p>
          <a:p>
            <a:pPr marL="356616" lvl="2" indent="-174708">
              <a:spcBef>
                <a:spcPts val="611"/>
              </a:spcBef>
            </a:pPr>
            <a:r>
              <a:rPr lang="en-US" dirty="0" smtClean="0"/>
              <a:t>You may be eligible based on the earning records of a current or prior same-sex spouse if you</a:t>
            </a:r>
          </a:p>
          <a:p>
            <a:pPr marL="539496" lvl="3" indent="-174708">
              <a:spcBef>
                <a:spcPts val="611"/>
              </a:spcBef>
            </a:pPr>
            <a:r>
              <a:rPr lang="en-US" dirty="0" smtClean="0"/>
              <a:t>Were married in a state that permits same-sex marriage </a:t>
            </a:r>
          </a:p>
          <a:p>
            <a:pPr marL="539496" lvl="3" indent="-174708">
              <a:spcBef>
                <a:spcPts val="611"/>
              </a:spcBef>
            </a:pPr>
            <a:r>
              <a:rPr lang="en-US" dirty="0" smtClean="0"/>
              <a:t>Were living together at the time of the application, or while the claim was pending final determination in a state that recognizes same-sex marriage, and</a:t>
            </a:r>
          </a:p>
          <a:p>
            <a:pPr marL="539496" lvl="3" indent="-174708">
              <a:spcBef>
                <a:spcPts val="611"/>
              </a:spcBef>
            </a:pPr>
            <a:r>
              <a:rPr lang="en-US" dirty="0" smtClean="0"/>
              <a:t>Were married for at least 10 years (if divorced)  </a:t>
            </a:r>
          </a:p>
          <a:p>
            <a:pPr marL="0" lvl="1" indent="0">
              <a:spcBef>
                <a:spcPts val="602"/>
              </a:spcBef>
              <a:buNone/>
            </a:pPr>
            <a:r>
              <a:rPr lang="en-US" dirty="0" smtClean="0"/>
              <a:t>You must also file an application, and meet any deadlines or waiting periods that apply.</a:t>
            </a:r>
          </a:p>
          <a:p>
            <a:pPr marL="0" lvl="1" indent="0">
              <a:spcBef>
                <a:spcPts val="602"/>
              </a:spcBef>
              <a:buNone/>
            </a:pPr>
            <a:r>
              <a:rPr lang="en-US" b="1" dirty="0" smtClean="0"/>
              <a:t>NOTE: </a:t>
            </a:r>
            <a:r>
              <a:rPr lang="en-US" dirty="0" smtClean="0"/>
              <a:t>See CMS </a:t>
            </a:r>
            <a:r>
              <a:rPr lang="en-US" dirty="0"/>
              <a:t>Product No. </a:t>
            </a:r>
            <a:r>
              <a:rPr lang="en-US" dirty="0" smtClean="0"/>
              <a:t>11392 “</a:t>
            </a:r>
            <a:r>
              <a:rPr lang="en-US" dirty="0"/>
              <a:t>Medicare for Children With End-Stage Renal Disease</a:t>
            </a:r>
            <a:r>
              <a:rPr lang="en-US" dirty="0" smtClean="0"/>
              <a:t>,” </a:t>
            </a:r>
            <a:r>
              <a:rPr lang="en-US" dirty="0"/>
              <a:t>at </a:t>
            </a:r>
            <a:r>
              <a:rPr lang="en-US" dirty="0" smtClean="0">
                <a:hlinkClick r:id="rId3"/>
              </a:rPr>
              <a:t>Medicare.gov/Pubs/pdf/11392.pdf</a:t>
            </a:r>
            <a:r>
              <a:rPr lang="en-US" dirty="0" smtClean="0"/>
              <a:t> for more information regarding children with ESRD.</a:t>
            </a:r>
            <a:endParaRPr lang="en-US" dirty="0"/>
          </a:p>
        </p:txBody>
      </p:sp>
      <p:sp>
        <p:nvSpPr>
          <p:cNvPr id="70666" name="Slide Number Placeholder 10"/>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1B6BD3-EC16-47E8-BA0C-728237458E67}"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333824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81100" y="542925"/>
            <a:ext cx="4649788" cy="3486150"/>
          </a:xfrm>
          <a:noFill/>
          <a:ln>
            <a:solidFill>
              <a:srgbClr val="000000"/>
            </a:solidFill>
            <a:miter lim="800000"/>
            <a:headEnd/>
            <a:tailEnd/>
          </a:ln>
        </p:spPr>
      </p:sp>
      <p:sp>
        <p:nvSpPr>
          <p:cNvPr id="70659" name="Rectangle 3"/>
          <p:cNvSpPr>
            <a:spLocks noGrp="1" noChangeArrowheads="1"/>
          </p:cNvSpPr>
          <p:nvPr>
            <p:ph type="body" idx="1"/>
          </p:nvPr>
        </p:nvSpPr>
        <p:spPr bwMode="auto">
          <a:xfrm>
            <a:off x="701834" y="4188015"/>
            <a:ext cx="5608320" cy="4422585"/>
          </a:xfrm>
        </p:spPr>
        <p:txBody>
          <a:bodyPr wrap="square" numCol="1" anchor="t" anchorCtr="0" compatLnSpc="1">
            <a:prstTxWarp prst="textNoShape">
              <a:avLst/>
            </a:prstTxWarp>
            <a:noAutofit/>
          </a:bodyPr>
          <a:lstStyle/>
          <a:p>
            <a:pPr>
              <a:spcBef>
                <a:spcPts val="1019"/>
              </a:spcBef>
              <a:defRPr/>
            </a:pPr>
            <a:r>
              <a:rPr lang="en-US" dirty="0" smtClean="0">
                <a:solidFill>
                  <a:srgbClr val="231F20"/>
                </a:solidFill>
              </a:rPr>
              <a:t>If you qualify for Medicare Part A, you can also get Medicare Part B (Medical Insurance). Enrolling in Part B is your choice and isn't automatic. </a:t>
            </a:r>
            <a:r>
              <a:rPr lang="en-US" dirty="0">
                <a:solidFill>
                  <a:srgbClr val="231F20"/>
                </a:solidFill>
              </a:rPr>
              <a:t>I</a:t>
            </a:r>
            <a:r>
              <a:rPr lang="en-US" dirty="0" smtClean="0">
                <a:solidFill>
                  <a:srgbClr val="231F20"/>
                </a:solidFill>
              </a:rPr>
              <a:t>f you don’t enroll in Part B when you get Part A, you must wait until a General Enrollment Period (January 1–March 31 each year) to apply, and </a:t>
            </a:r>
            <a:r>
              <a:rPr lang="en-US" dirty="0">
                <a:solidFill>
                  <a:srgbClr val="231F20"/>
                </a:solidFill>
              </a:rPr>
              <a:t>you may have to pay a </a:t>
            </a:r>
            <a:r>
              <a:rPr lang="en-US" dirty="0" smtClean="0">
                <a:solidFill>
                  <a:srgbClr val="231F20"/>
                </a:solidFill>
              </a:rPr>
              <a:t>late enrollment penalty</a:t>
            </a:r>
            <a:r>
              <a:rPr lang="en-US" dirty="0" smtClean="0"/>
              <a:t>. </a:t>
            </a:r>
            <a:r>
              <a:rPr lang="en-US" dirty="0" smtClean="0">
                <a:solidFill>
                  <a:srgbClr val="231F20"/>
                </a:solidFill>
              </a:rPr>
              <a:t>Yo</a:t>
            </a:r>
            <a:r>
              <a:rPr lang="en-US" dirty="0" smtClean="0"/>
              <a:t>u’ll </a:t>
            </a:r>
            <a:r>
              <a:rPr lang="en-US" dirty="0" smtClean="0">
                <a:solidFill>
                  <a:srgbClr val="231F20"/>
                </a:solidFill>
              </a:rPr>
              <a:t>need both Part A and Part B to get the full benefits available from Medicare to cover certain dialysis and kidney transplant services. </a:t>
            </a:r>
          </a:p>
          <a:p>
            <a:pPr>
              <a:spcBef>
                <a:spcPts val="1019"/>
              </a:spcBef>
              <a:defRPr/>
            </a:pPr>
            <a:r>
              <a:rPr lang="en-US" dirty="0" smtClean="0">
                <a:solidFill>
                  <a:srgbClr val="231F20"/>
                </a:solidFill>
              </a:rPr>
              <a:t>Call </a:t>
            </a:r>
            <a:r>
              <a:rPr lang="en-US" dirty="0">
                <a:solidFill>
                  <a:srgbClr val="231F20"/>
                </a:solidFill>
              </a:rPr>
              <a:t>your local Social Security office to make an appointment to enroll in Medicare based on </a:t>
            </a:r>
            <a:r>
              <a:rPr lang="en-US" dirty="0" smtClean="0">
                <a:solidFill>
                  <a:srgbClr val="231F20"/>
                </a:solidFill>
              </a:rPr>
              <a:t>End-Stage Renal Disease (ESRD), and for more information about the amount of work needed under Social Security or as a federal employee to be eligible for Medicare. You can contact Social Security at </a:t>
            </a:r>
            <a:r>
              <a:rPr lang="en-US" dirty="0">
                <a:solidFill>
                  <a:srgbClr val="231F20"/>
                </a:solidFill>
              </a:rPr>
              <a:t>1-800-772-1213. </a:t>
            </a:r>
            <a:r>
              <a:rPr lang="en-US" dirty="0"/>
              <a:t>TTY users should call 1-800-325-0778.</a:t>
            </a:r>
            <a:r>
              <a:rPr lang="en-US" dirty="0" smtClean="0">
                <a:solidFill>
                  <a:srgbClr val="231F20"/>
                </a:solidFill>
              </a:rPr>
              <a:t> If you work or worked for a railroad, call the Railroad Retirement Board at 1-877-772-5772. </a:t>
            </a:r>
            <a:r>
              <a:rPr lang="en-US" dirty="0" smtClean="0"/>
              <a:t>TTY </a:t>
            </a:r>
            <a:r>
              <a:rPr lang="en-US" dirty="0"/>
              <a:t>users should call </a:t>
            </a:r>
            <a:r>
              <a:rPr lang="en-US" dirty="0" smtClean="0"/>
              <a:t>1-312-751-4701. </a:t>
            </a:r>
            <a:endParaRPr lang="en-US" dirty="0" smtClean="0">
              <a:solidFill>
                <a:srgbClr val="231F20"/>
              </a:solidFill>
            </a:endParaRPr>
          </a:p>
          <a:p>
            <a:pPr marL="0" lvl="1" indent="0">
              <a:spcBef>
                <a:spcPts val="1019"/>
              </a:spcBef>
              <a:buNone/>
              <a:defRPr/>
            </a:pPr>
            <a:r>
              <a:rPr lang="en-US" b="1" dirty="0" smtClean="0">
                <a:solidFill>
                  <a:srgbClr val="231F20"/>
                </a:solidFill>
              </a:rPr>
              <a:t>NOTE: </a:t>
            </a:r>
            <a:r>
              <a:rPr lang="en-US" dirty="0" smtClean="0">
                <a:solidFill>
                  <a:srgbClr val="231F20"/>
                </a:solidFill>
              </a:rPr>
              <a:t>If </a:t>
            </a:r>
            <a:r>
              <a:rPr lang="en-US" dirty="0">
                <a:solidFill>
                  <a:srgbClr val="231F20"/>
                </a:solidFill>
              </a:rPr>
              <a:t>you </a:t>
            </a:r>
            <a:r>
              <a:rPr lang="en-US" dirty="0" smtClean="0">
                <a:solidFill>
                  <a:srgbClr val="231F20"/>
                </a:solidFill>
              </a:rPr>
              <a:t>don’t </a:t>
            </a:r>
            <a:r>
              <a:rPr lang="en-US" dirty="0">
                <a:solidFill>
                  <a:srgbClr val="231F20"/>
                </a:solidFill>
              </a:rPr>
              <a:t>qualify for Medicare, you may be able to get help from your state Medicaid agency to pay for your dialysis treatments. Your income must be below a certain level to receive Medicaid. In some states, if you have Medicare, Medicaid may pay some of the costs that Medicare </a:t>
            </a:r>
            <a:r>
              <a:rPr lang="en-US" dirty="0" smtClean="0">
                <a:solidFill>
                  <a:srgbClr val="231F20"/>
                </a:solidFill>
              </a:rPr>
              <a:t>doesn’t </a:t>
            </a:r>
            <a:r>
              <a:rPr lang="en-US" dirty="0">
                <a:solidFill>
                  <a:srgbClr val="231F20"/>
                </a:solidFill>
              </a:rPr>
              <a:t>cover. To apply for Medicaid, talk with the social worker at your hospital or dialysis facility or contact your local </a:t>
            </a:r>
            <a:r>
              <a:rPr lang="en-US" dirty="0" smtClean="0">
                <a:solidFill>
                  <a:srgbClr val="231F20"/>
                </a:solidFill>
              </a:rPr>
              <a:t>Department </a:t>
            </a:r>
            <a:r>
              <a:rPr lang="en-US" dirty="0">
                <a:solidFill>
                  <a:srgbClr val="231F20"/>
                </a:solidFill>
              </a:rPr>
              <a:t>of </a:t>
            </a:r>
            <a:r>
              <a:rPr lang="en-US" dirty="0" smtClean="0">
                <a:solidFill>
                  <a:srgbClr val="231F20"/>
                </a:solidFill>
              </a:rPr>
              <a:t>Human Services </a:t>
            </a:r>
            <a:r>
              <a:rPr lang="en-US" dirty="0">
                <a:solidFill>
                  <a:srgbClr val="231F20"/>
                </a:solidFill>
              </a:rPr>
              <a:t>or </a:t>
            </a:r>
            <a:r>
              <a:rPr lang="en-US" dirty="0" smtClean="0">
                <a:solidFill>
                  <a:srgbClr val="231F20"/>
                </a:solidFill>
              </a:rPr>
              <a:t>Social Services</a:t>
            </a:r>
            <a:r>
              <a:rPr lang="en-US" dirty="0">
                <a:solidFill>
                  <a:srgbClr val="231F20"/>
                </a:solidFill>
              </a:rPr>
              <a:t>.</a:t>
            </a:r>
          </a:p>
        </p:txBody>
      </p:sp>
      <p:sp>
        <p:nvSpPr>
          <p:cNvPr id="71684"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DBEA65-0E03-466D-8AA7-55B52332544F}"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227230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7"/>
            <a:ext cx="5608320" cy="4183380"/>
          </a:xfrm>
        </p:spPr>
        <p:txBody>
          <a:bodyPr>
            <a:normAutofit/>
          </a:bodyPr>
          <a:lstStyle/>
          <a:p>
            <a:pPr indent="-220314">
              <a:spcBef>
                <a:spcPts val="602"/>
              </a:spcBef>
              <a:defRPr/>
            </a:pPr>
            <a:r>
              <a:rPr lang="en-US" dirty="0" smtClean="0">
                <a:cs typeface="Arial" charset="0"/>
              </a:rPr>
              <a:t>Check Your Knowledge—Question 1</a:t>
            </a:r>
          </a:p>
          <a:p>
            <a:pPr indent="-220314">
              <a:spcBef>
                <a:spcPts val="602"/>
              </a:spcBef>
              <a:defRPr/>
            </a:pPr>
            <a:r>
              <a:rPr lang="en-US" dirty="0"/>
              <a:t>A diagnosis of ESRD is the only eligibility requirement for Medicare based </a:t>
            </a:r>
            <a:r>
              <a:rPr lang="en-US" dirty="0" smtClean="0"/>
              <a:t>on ESRD. </a:t>
            </a:r>
          </a:p>
          <a:p>
            <a:pPr marL="8286" indent="-228600">
              <a:spcBef>
                <a:spcPts val="602"/>
              </a:spcBef>
              <a:buAutoNum type="alphaLcPeriod"/>
              <a:defRPr/>
            </a:pPr>
            <a:r>
              <a:rPr lang="en-US" dirty="0" smtClean="0"/>
              <a:t>True</a:t>
            </a:r>
            <a:endParaRPr lang="en-US" dirty="0"/>
          </a:p>
          <a:p>
            <a:pPr marL="8286" indent="-228600">
              <a:spcBef>
                <a:spcPts val="602"/>
              </a:spcBef>
              <a:buAutoNum type="alphaLcPeriod"/>
              <a:defRPr/>
            </a:pPr>
            <a:r>
              <a:rPr lang="en-US" dirty="0" smtClean="0"/>
              <a:t>False</a:t>
            </a:r>
          </a:p>
          <a:p>
            <a:pPr marL="183631" indent="-220314">
              <a:spcBef>
                <a:spcPts val="602"/>
              </a:spcBef>
              <a:defRPr/>
            </a:pPr>
            <a:r>
              <a:rPr lang="en-US" b="1" dirty="0" smtClean="0"/>
              <a:t>ANSWER: </a:t>
            </a:r>
            <a:r>
              <a:rPr lang="en-US" b="1" dirty="0"/>
              <a:t>b</a:t>
            </a:r>
            <a:r>
              <a:rPr lang="en-US" b="1" dirty="0" smtClean="0"/>
              <a:t>. </a:t>
            </a:r>
            <a:r>
              <a:rPr lang="en-US" dirty="0" smtClean="0"/>
              <a:t>False</a:t>
            </a:r>
          </a:p>
          <a:p>
            <a:pPr marL="0" lvl="1" indent="0">
              <a:spcBef>
                <a:spcPts val="602"/>
              </a:spcBef>
              <a:buNone/>
            </a:pPr>
            <a:r>
              <a:rPr lang="en-US" dirty="0"/>
              <a:t>I</a:t>
            </a:r>
            <a:r>
              <a:rPr lang="en-US" dirty="0" smtClean="0"/>
              <a:t>n </a:t>
            </a:r>
            <a:r>
              <a:rPr lang="en-US" dirty="0"/>
              <a:t>addition to meeting the medical </a:t>
            </a:r>
            <a:r>
              <a:rPr lang="en-US" dirty="0" smtClean="0"/>
              <a:t>requirements, one </a:t>
            </a:r>
            <a:r>
              <a:rPr lang="en-US" dirty="0"/>
              <a:t>of these </a:t>
            </a:r>
            <a:r>
              <a:rPr lang="en-US" dirty="0" smtClean="0"/>
              <a:t>must also apply </a:t>
            </a:r>
            <a:r>
              <a:rPr lang="en-US" dirty="0"/>
              <a:t>to </a:t>
            </a:r>
            <a:r>
              <a:rPr lang="en-US" dirty="0" smtClean="0"/>
              <a:t>you:</a:t>
            </a:r>
            <a:endParaRPr lang="en-US" dirty="0"/>
          </a:p>
          <a:p>
            <a:pPr marL="171450" lvl="1" indent="-171450">
              <a:spcBef>
                <a:spcPts val="602"/>
              </a:spcBef>
            </a:pPr>
            <a:r>
              <a:rPr lang="en-US" dirty="0"/>
              <a:t>You’ve worked the required amount of time under Social Security, the Railroad Retirement Board, or as a government employee. </a:t>
            </a:r>
          </a:p>
          <a:p>
            <a:pPr marL="171450" lvl="1" indent="-171450">
              <a:spcBef>
                <a:spcPts val="602"/>
              </a:spcBef>
            </a:pPr>
            <a:r>
              <a:rPr lang="en-US" dirty="0"/>
              <a:t>You’re already getting or are eligible for Social Security or Railroad Retirement benefits. </a:t>
            </a:r>
          </a:p>
          <a:p>
            <a:pPr marL="171450" lvl="1" indent="-171450">
              <a:spcBef>
                <a:spcPts val="602"/>
              </a:spcBef>
            </a:pPr>
            <a:r>
              <a:rPr lang="en-US" dirty="0"/>
              <a:t>You’re the spouse or dependent child of a person who meets either of the requirements listed above. </a:t>
            </a:r>
          </a:p>
        </p:txBody>
      </p:sp>
      <p:sp>
        <p:nvSpPr>
          <p:cNvPr id="4" name="Slide Number Placeholder 3"/>
          <p:cNvSpPr>
            <a:spLocks noGrp="1"/>
          </p:cNvSpPr>
          <p:nvPr>
            <p:ph type="sldNum" sz="quarter" idx="10"/>
          </p:nvPr>
        </p:nvSpPr>
        <p:spPr/>
        <p:txBody>
          <a:bodyPr/>
          <a:lstStyle/>
          <a:p>
            <a:fld id="{666AA210-F09A-4D2C-988F-5E80B270649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1113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8890" y="4418107"/>
            <a:ext cx="5608320" cy="4183380"/>
          </a:xfrm>
        </p:spPr>
        <p:txBody>
          <a:bodyPr/>
          <a:lstStyle/>
          <a:p>
            <a:pPr>
              <a:spcBef>
                <a:spcPts val="600"/>
              </a:spcBef>
            </a:pPr>
            <a:r>
              <a:rPr lang="en-US" dirty="0" smtClean="0"/>
              <a:t>Lesson 2 covers</a:t>
            </a:r>
            <a:r>
              <a:rPr lang="en-US" baseline="0" dirty="0" smtClean="0"/>
              <a:t> the following:</a:t>
            </a:r>
            <a:endParaRPr lang="en-US" dirty="0" smtClean="0"/>
          </a:p>
          <a:p>
            <a:pPr marL="167437" indent="-165271">
              <a:spcBef>
                <a:spcPts val="600"/>
              </a:spcBef>
              <a:buFont typeface="Wingdings" pitchFamily="2" charset="2"/>
              <a:buChar char="§"/>
            </a:pPr>
            <a:r>
              <a:rPr lang="en-US" dirty="0" smtClean="0"/>
              <a:t>Enrolling in Medicare</a:t>
            </a:r>
          </a:p>
          <a:p>
            <a:pPr marL="167437" indent="-165271">
              <a:spcBef>
                <a:spcPts val="600"/>
              </a:spcBef>
              <a:buFont typeface="Wingdings" pitchFamily="2" charset="2"/>
              <a:buChar char="§"/>
            </a:pPr>
            <a:r>
              <a:rPr lang="en-US" spc="-31" dirty="0">
                <a:cs typeface="Arial" charset="0"/>
              </a:rPr>
              <a:t>Medicare and Group Health Plan </a:t>
            </a:r>
            <a:r>
              <a:rPr lang="en-US" spc="-31" dirty="0" smtClean="0">
                <a:cs typeface="Arial" charset="0"/>
              </a:rPr>
              <a:t>Coverage</a:t>
            </a:r>
            <a:endParaRPr lang="en-US" dirty="0" smtClean="0"/>
          </a:p>
          <a:p>
            <a:pPr marL="167437" indent="-165271">
              <a:spcBef>
                <a:spcPts val="600"/>
              </a:spcBef>
              <a:buFont typeface="Wingdings" pitchFamily="2" charset="2"/>
              <a:buChar char="§"/>
            </a:pPr>
            <a:r>
              <a:rPr lang="en-US" dirty="0" smtClean="0"/>
              <a:t>Enrollment considerations</a:t>
            </a:r>
          </a:p>
          <a:p>
            <a:pPr marL="167437" indent="-165271">
              <a:spcBef>
                <a:spcPts val="600"/>
              </a:spcBef>
              <a:buFont typeface="Wingdings" pitchFamily="2" charset="2"/>
              <a:buChar char="§"/>
            </a:pPr>
            <a:r>
              <a:rPr lang="en-US" dirty="0" smtClean="0"/>
              <a:t>Rules for ESRD coverage</a:t>
            </a:r>
          </a:p>
          <a:p>
            <a:pPr marL="329184" indent="-171450">
              <a:spcBef>
                <a:spcPts val="600"/>
              </a:spcBef>
              <a:buFont typeface="Arial" panose="020B0604020202020204" pitchFamily="34" charset="0"/>
              <a:buChar char="•"/>
            </a:pPr>
            <a:r>
              <a:rPr lang="en-US" dirty="0" smtClean="0"/>
              <a:t>When it starts, continues, resumes, and ends</a:t>
            </a:r>
          </a:p>
          <a:p>
            <a:pPr marL="167437" indent="-167437">
              <a:spcBef>
                <a:spcPts val="600"/>
              </a:spcBef>
              <a:buFont typeface="Wingdings" pitchFamily="2" charset="2"/>
              <a:buChar char="§"/>
            </a:pPr>
            <a:endParaRPr lang="en-US" dirty="0" smtClean="0"/>
          </a:p>
          <a:p>
            <a:pPr>
              <a:spcBef>
                <a:spcPts val="600"/>
              </a:spcBef>
            </a:pPr>
            <a:endParaRPr lang="en-US" dirty="0"/>
          </a:p>
        </p:txBody>
      </p:sp>
      <p:sp>
        <p:nvSpPr>
          <p:cNvPr id="4" name="Slide Number Placeholder 3"/>
          <p:cNvSpPr>
            <a:spLocks noGrp="1"/>
          </p:cNvSpPr>
          <p:nvPr>
            <p:ph type="sldNum" sz="quarter" idx="10"/>
          </p:nvPr>
        </p:nvSpPr>
        <p:spPr/>
        <p:txBody>
          <a:bodyPr/>
          <a:lstStyle/>
          <a:p>
            <a:fld id="{666AA210-F09A-4D2C-988F-5E80B2706499}" type="slidenum">
              <a:rPr lang="en-US" smtClean="0"/>
              <a:pPr/>
              <a:t>8</a:t>
            </a:fld>
            <a:endParaRPr lang="en-US" dirty="0"/>
          </a:p>
        </p:txBody>
      </p:sp>
    </p:spTree>
    <p:extLst>
      <p:ext uri="{BB962C8B-B14F-4D97-AF65-F5344CB8AC3E}">
        <p14:creationId xmlns:p14="http://schemas.microsoft.com/office/powerpoint/2010/main" val="37111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xfrm>
            <a:off x="758891" y="4418109"/>
            <a:ext cx="5452533" cy="4183995"/>
          </a:xfrm>
          <a:noFill/>
        </p:spPr>
        <p:txBody>
          <a:bodyPr wrap="square" numCol="1" anchor="t" anchorCtr="0" compatLnSpc="1">
            <a:prstTxWarp prst="textNoShape">
              <a:avLst/>
            </a:prstTxWarp>
          </a:bodyPr>
          <a:lstStyle/>
          <a:p>
            <a:pPr>
              <a:spcBef>
                <a:spcPts val="602"/>
              </a:spcBef>
            </a:pPr>
            <a:r>
              <a:rPr lang="en-US" dirty="0">
                <a:solidFill>
                  <a:srgbClr val="231F20"/>
                </a:solidFill>
              </a:rPr>
              <a:t>If you’re already enrolled in Medicare based on age or disability, and you’re already paying a higher Part B premium because you didn’t enroll in Part </a:t>
            </a:r>
            <a:r>
              <a:rPr lang="en-US" dirty="0" smtClean="0">
                <a:solidFill>
                  <a:srgbClr val="231F20"/>
                </a:solidFill>
              </a:rPr>
              <a:t>B when </a:t>
            </a:r>
            <a:r>
              <a:rPr lang="en-US" dirty="0">
                <a:solidFill>
                  <a:srgbClr val="231F20"/>
                </a:solidFill>
              </a:rPr>
              <a:t>you were first eligible, </a:t>
            </a:r>
            <a:r>
              <a:rPr lang="en-US" dirty="0"/>
              <a:t>you’ll</a:t>
            </a:r>
            <a:r>
              <a:rPr lang="en-US" dirty="0">
                <a:solidFill>
                  <a:srgbClr val="FF0000"/>
                </a:solidFill>
              </a:rPr>
              <a:t> </a:t>
            </a:r>
            <a:r>
              <a:rPr lang="en-US" dirty="0">
                <a:solidFill>
                  <a:srgbClr val="231F20"/>
                </a:solidFill>
              </a:rPr>
              <a:t>no longer have to pay the penalty when you become entitled to Medicare based on </a:t>
            </a:r>
            <a:r>
              <a:rPr lang="en-US" dirty="0" smtClean="0">
                <a:solidFill>
                  <a:srgbClr val="231F20"/>
                </a:solidFill>
              </a:rPr>
              <a:t>ESRD. </a:t>
            </a:r>
            <a:r>
              <a:rPr lang="en-US" dirty="0">
                <a:solidFill>
                  <a:srgbClr val="231F20"/>
                </a:solidFill>
              </a:rPr>
              <a:t>Yo</a:t>
            </a:r>
            <a:r>
              <a:rPr lang="en-US" dirty="0"/>
              <a:t>u’ll</a:t>
            </a:r>
            <a:r>
              <a:rPr lang="en-US" dirty="0">
                <a:solidFill>
                  <a:srgbClr val="231F20"/>
                </a:solidFill>
              </a:rPr>
              <a:t> still have to pay the Part B premium</a:t>
            </a:r>
            <a:r>
              <a:rPr lang="en-US" dirty="0" smtClean="0">
                <a:solidFill>
                  <a:srgbClr val="231F20"/>
                </a:solidFill>
              </a:rPr>
              <a:t>. Call </a:t>
            </a:r>
            <a:r>
              <a:rPr lang="en-US" dirty="0">
                <a:solidFill>
                  <a:srgbClr val="231F20"/>
                </a:solidFill>
              </a:rPr>
              <a:t>your local Social Security office to make an appointment to enroll in Medicare based on </a:t>
            </a:r>
            <a:r>
              <a:rPr lang="en-US" dirty="0" smtClean="0">
                <a:solidFill>
                  <a:srgbClr val="231F20"/>
                </a:solidFill>
              </a:rPr>
              <a:t>ESRD.</a:t>
            </a:r>
            <a:endParaRPr lang="en-US" dirty="0" smtClean="0"/>
          </a:p>
          <a:p>
            <a:pPr>
              <a:spcBef>
                <a:spcPts val="602"/>
              </a:spcBef>
            </a:pPr>
            <a:r>
              <a:rPr lang="en-US" dirty="0" smtClean="0"/>
              <a:t>If you’re receiving Medicare benefits based on ESRD when you turn 65, you have continuous coverage with no interruption. If you didn’t</a:t>
            </a:r>
            <a:r>
              <a:rPr lang="en-US" dirty="0" smtClean="0">
                <a:solidFill>
                  <a:srgbClr val="FF0000"/>
                </a:solidFill>
              </a:rPr>
              <a:t> </a:t>
            </a:r>
            <a:r>
              <a:rPr lang="en-US" dirty="0" smtClean="0"/>
              <a:t>have Part B prior to 65, you’ll automatically be enrolled in Part B when you turn 65, but you can</a:t>
            </a:r>
            <a:r>
              <a:rPr lang="en-US" dirty="0" smtClean="0">
                <a:solidFill>
                  <a:srgbClr val="FF0000"/>
                </a:solidFill>
              </a:rPr>
              <a:t> </a:t>
            </a:r>
            <a:r>
              <a:rPr lang="en-US" dirty="0" smtClean="0"/>
              <a:t>decide whether or not to keep it. If you were paying a higher Part B premium for late enrollment, the penalty will be removed when you turn 65.</a:t>
            </a:r>
          </a:p>
        </p:txBody>
      </p:sp>
      <p:sp>
        <p:nvSpPr>
          <p:cNvPr id="79876"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DBE16F-7D2D-42D3-B85D-8050E87A0B77}"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361626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hyperlink" Target="http://cms.gov/Outreach-and-Education/Training/CMSNationalTrainingProgram/" TargetMode="External"/><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4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solidFill>
            <a:srgbClr val="084A9C"/>
          </a:solidFill>
        </p:spPr>
        <p:txBody>
          <a:bodyPr/>
          <a:lstStyle>
            <a:lvl1pPr>
              <a:defRPr baseline="0">
                <a:solidFill>
                  <a:schemeClr val="bg1"/>
                </a:solidFill>
              </a:defRPr>
            </a:lvl1pPr>
          </a:lstStyle>
          <a:p>
            <a:r>
              <a:rPr lang="en-US" dirty="0" smtClean="0"/>
              <a:t>2014 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pPr fontAlgn="auto">
              <a:spcBef>
                <a:spcPts val="0"/>
              </a:spcBef>
              <a:spcAft>
                <a:spcPts val="0"/>
              </a:spcAft>
            </a:pPr>
            <a:endParaRPr lang="en-US" dirty="0">
              <a:solidFill>
                <a:prstClr val="black"/>
              </a:solidFill>
              <a:latin typeface="Calibri"/>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10"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37688" y="2971800"/>
            <a:ext cx="5224463" cy="355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userDrawn="1"/>
        </p:nvSpPr>
        <p:spPr>
          <a:xfrm>
            <a:off x="5867400" y="2905780"/>
            <a:ext cx="2667000" cy="523220"/>
          </a:xfrm>
          <a:prstGeom prst="rect">
            <a:avLst/>
          </a:prstGeom>
          <a:noFill/>
        </p:spPr>
        <p:txBody>
          <a:bodyPr wrap="square" rtlCol="0">
            <a:spAutoFit/>
          </a:bodyPr>
          <a:lstStyle/>
          <a:p>
            <a:pPr marL="0" indent="0" algn="l" defTabSz="914400" rtl="0" eaLnBrk="1" latinLnBrk="0" hangingPunct="1">
              <a:spcBef>
                <a:spcPts val="600"/>
              </a:spcBef>
              <a:buFont typeface="Wingdings" pitchFamily="2" charset="2"/>
              <a:buNone/>
            </a:pPr>
            <a:r>
              <a:rPr lang="en-US" sz="2800" b="1" i="0" kern="1200" dirty="0" smtClean="0">
                <a:solidFill>
                  <a:srgbClr val="084A9C"/>
                </a:solidFill>
                <a:latin typeface="+mn-lt"/>
                <a:ea typeface="+mn-ea"/>
                <a:cs typeface="+mn-cs"/>
              </a:rPr>
              <a:t>Module 6</a:t>
            </a:r>
          </a:p>
        </p:txBody>
      </p:sp>
      <p:sp>
        <p:nvSpPr>
          <p:cNvPr id="3" name="TextBox 2"/>
          <p:cNvSpPr txBox="1"/>
          <p:nvPr userDrawn="1"/>
        </p:nvSpPr>
        <p:spPr>
          <a:xfrm>
            <a:off x="5867400" y="3657600"/>
            <a:ext cx="2667000" cy="1815882"/>
          </a:xfrm>
          <a:prstGeom prst="rect">
            <a:avLst/>
          </a:prstGeom>
          <a:noFill/>
        </p:spPr>
        <p:txBody>
          <a:bodyPr wrap="square" rtlCol="0">
            <a:spAutoFit/>
          </a:bodyPr>
          <a:lstStyle/>
          <a:p>
            <a:pPr marL="0" indent="0" algn="l" defTabSz="914400" rtl="0" eaLnBrk="1" latinLnBrk="0" hangingPunct="1">
              <a:spcBef>
                <a:spcPts val="600"/>
              </a:spcBef>
              <a:buFont typeface="Wingdings" pitchFamily="2" charset="2"/>
              <a:buNone/>
            </a:pPr>
            <a:r>
              <a:rPr lang="en-US" sz="2800" b="1" i="0" kern="1200" dirty="0" smtClean="0">
                <a:solidFill>
                  <a:srgbClr val="084A9C"/>
                </a:solidFill>
                <a:latin typeface="+mn-lt"/>
                <a:ea typeface="+mn-ea"/>
                <a:cs typeface="+mn-cs"/>
              </a:rPr>
              <a:t>Medicare for People With End-Stage Renal Disease</a:t>
            </a:r>
            <a:endParaRPr lang="en-US" sz="2800" b="1" i="0" kern="1200" dirty="0">
              <a:solidFill>
                <a:srgbClr val="084A9C"/>
              </a:solidFill>
              <a:latin typeface="+mn-lt"/>
              <a:ea typeface="+mn-ea"/>
              <a:cs typeface="+mn-cs"/>
            </a:endParaRPr>
          </a:p>
        </p:txBody>
      </p:sp>
    </p:spTree>
    <p:extLst>
      <p:ext uri="{BB962C8B-B14F-4D97-AF65-F5344CB8AC3E}">
        <p14:creationId xmlns:p14="http://schemas.microsoft.com/office/powerpoint/2010/main" val="29893004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vl1pPr>
            <a:lvl2pPr>
              <a:spcBef>
                <a:spcPts val="600"/>
              </a:spcBef>
              <a:defRPr sz="2800"/>
            </a:lvl2pPr>
            <a:lvl3pPr>
              <a:spcBef>
                <a:spcPts val="600"/>
              </a:spcBef>
              <a:defRPr sz="2800"/>
            </a:lvl3pPr>
            <a:lvl4pPr>
              <a:spcBef>
                <a:spcPts val="600"/>
              </a:spcBef>
              <a:buSzPct val="50000"/>
              <a:defRPr sz="2800"/>
            </a:lvl4pPr>
            <a:lvl5pPr>
              <a:spcBef>
                <a:spcPts val="600"/>
              </a:spcBef>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31650088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015 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12900"/>
            <a:ext cx="40386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612900"/>
            <a:ext cx="3962400" cy="4648200"/>
          </a:xfrm>
          <a:ln>
            <a:noFill/>
          </a:ln>
        </p:spPr>
        <p:txBody>
          <a:bodyPr/>
          <a:lstStyle>
            <a:lvl1pPr>
              <a:buClrTx/>
              <a:defRPr sz="2600" b="1"/>
            </a:lvl1pPr>
            <a:lvl2pPr>
              <a:defRPr sz="2400" b="0"/>
            </a:lvl2pPr>
            <a:lvl3pPr>
              <a:defRPr sz="2400" b="0"/>
            </a:lvl3pPr>
            <a:lvl4pPr>
              <a:defRPr sz="2400" b="0"/>
            </a:lvl4pPr>
            <a:lvl5pPr>
              <a:defRPr sz="2400" b="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4"/>
          <p:cNvSpPr>
            <a:spLocks noGrp="1"/>
          </p:cNvSpPr>
          <p:nvPr>
            <p:ph type="title"/>
          </p:nvPr>
        </p:nvSpPr>
        <p:spPr>
          <a:xfrm>
            <a:off x="0" y="0"/>
            <a:ext cx="9144000" cy="1186210"/>
          </a:xfrm>
        </p:spPr>
        <p:txBody>
          <a:bodyPr/>
          <a:lstStyle/>
          <a:p>
            <a:r>
              <a:rPr lang="en-US" dirty="0" smtClean="0"/>
              <a:t>Click to edit Master title style</a:t>
            </a:r>
            <a:endParaRPr lang="en-US" dirty="0"/>
          </a:p>
        </p:txBody>
      </p:sp>
      <p:sp>
        <p:nvSpPr>
          <p:cNvPr id="10" name="Date Placeholder 1"/>
          <p:cNvSpPr>
            <a:spLocks noGrp="1"/>
          </p:cNvSpPr>
          <p:nvPr>
            <p:ph type="dt" sz="half" idx="10"/>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11"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2"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1313198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614160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Medicare for People with End-Stage Renal Disease</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525867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0126"/>
            <a:ext cx="9144000" cy="1069430"/>
          </a:xfrm>
        </p:spPr>
        <p:txBody>
          <a:bodyPr>
            <a:normAutofit/>
          </a:bodyPr>
          <a:lstStyle>
            <a:lvl1pPr>
              <a:defRPr sz="3600" b="1" baseline="0">
                <a:solidFill>
                  <a:schemeClr val="bg1"/>
                </a:solidFill>
              </a:defRPr>
            </a:lvl1pPr>
          </a:lstStyle>
          <a:p>
            <a:r>
              <a:rPr lang="en-US" dirty="0" smtClean="0"/>
              <a:t>CMS National Training Program (NTP)</a:t>
            </a:r>
            <a:endParaRPr lang="en-US" dirty="0"/>
          </a:p>
        </p:txBody>
      </p:sp>
      <p:sp>
        <p:nvSpPr>
          <p:cNvPr id="9" name="Content Placeholder 2"/>
          <p:cNvSpPr>
            <a:spLocks noGrp="1"/>
          </p:cNvSpPr>
          <p:nvPr>
            <p:ph idx="1"/>
          </p:nvPr>
        </p:nvSpPr>
        <p:spPr>
          <a:xfrm>
            <a:off x="457200" y="1371600"/>
            <a:ext cx="8458200" cy="4525963"/>
          </a:xfrm>
        </p:spPr>
        <p:txBody>
          <a:bodyPr>
            <a:normAutofit/>
          </a:bodyPr>
          <a:lstStyle>
            <a:lvl1pPr marL="0" marR="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lvl1pPr>
          </a:lstStyle>
          <a:p>
            <a:pPr marL="0" indent="0" algn="ctr">
              <a:buNone/>
            </a:pPr>
            <a:endParaRPr lang="en-US" dirty="0" smtClean="0"/>
          </a:p>
          <a:p>
            <a:pPr marL="0" indent="0" algn="ctr">
              <a:buNone/>
            </a:pPr>
            <a:r>
              <a:rPr lang="en-US" dirty="0" smtClean="0"/>
              <a:t>To view all available NTP materials,</a:t>
            </a:r>
          </a:p>
          <a:p>
            <a:pPr marL="0" indent="0" algn="ctr">
              <a:buNone/>
            </a:pPr>
            <a:r>
              <a:rPr lang="en-US" dirty="0" smtClean="0"/>
              <a:t> or to subscribe to our email list, visit </a:t>
            </a:r>
            <a:r>
              <a:rPr lang="en-US" dirty="0" smtClean="0">
                <a:hlinkClick r:id="rId2"/>
              </a:rPr>
              <a:t>CMS.gov/outreach-and-education/training/</a:t>
            </a:r>
            <a:r>
              <a:rPr lang="en-US" dirty="0" err="1" smtClean="0">
                <a:hlinkClick r:id="rId2"/>
              </a:rPr>
              <a:t>cmsnationaltrainingprogram</a:t>
            </a:r>
            <a:r>
              <a:rPr lang="en-US" dirty="0" smtClean="0">
                <a:hlinkClick r:id="rId2"/>
              </a:rPr>
              <a:t>/</a:t>
            </a:r>
            <a:r>
              <a:rPr lang="en-US" dirty="0" smtClean="0"/>
              <a:t> </a:t>
            </a:r>
          </a:p>
          <a:p>
            <a:endParaRPr lang="en-US" dirty="0" smtClean="0"/>
          </a:p>
          <a:p>
            <a:pPr marL="0" indent="0" algn="ctr">
              <a:buNone/>
            </a:pPr>
            <a:r>
              <a:rPr lang="en-US" dirty="0" smtClean="0"/>
              <a:t>For questions about training products email </a:t>
            </a:r>
            <a:r>
              <a:rPr lang="en-US" dirty="0" smtClean="0">
                <a:hlinkClick r:id="rId3"/>
              </a:rPr>
              <a:t>training@cms.hhs.gov</a:t>
            </a:r>
            <a:r>
              <a:rPr lang="en-US" dirty="0" smtClean="0"/>
              <a:t> </a:t>
            </a:r>
          </a:p>
          <a:p>
            <a:endParaRPr lang="en-US" dirty="0"/>
          </a:p>
        </p:txBody>
      </p:sp>
    </p:spTree>
    <p:extLst>
      <p:ext uri="{BB962C8B-B14F-4D97-AF65-F5344CB8AC3E}">
        <p14:creationId xmlns:p14="http://schemas.microsoft.com/office/powerpoint/2010/main" val="31717988"/>
      </p:ext>
    </p:extLst>
  </p:cSld>
  <p:clrMapOvr>
    <a:masterClrMapping/>
  </p:clrMapOvr>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015 Lessons &amp; 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5197"/>
            <a:ext cx="9144000" cy="1069430"/>
          </a:xfrm>
        </p:spPr>
        <p:txBody>
          <a:bodyPr>
            <a:normAutofit/>
          </a:bodyPr>
          <a:lstStyle>
            <a:lvl1pPr>
              <a:defRPr sz="3600" b="1" baseline="0"/>
            </a:lvl1pPr>
          </a:lstStyle>
          <a:p>
            <a:r>
              <a:rPr lang="en-US" dirty="0" smtClean="0"/>
              <a:t>Lesson </a:t>
            </a:r>
            <a:endParaRPr lang="en-US" dirty="0"/>
          </a:p>
        </p:txBody>
      </p:sp>
      <p:sp>
        <p:nvSpPr>
          <p:cNvPr id="3" name="Content Placeholder 2"/>
          <p:cNvSpPr>
            <a:spLocks noGrp="1"/>
          </p:cNvSpPr>
          <p:nvPr>
            <p:ph idx="1"/>
          </p:nvPr>
        </p:nvSpPr>
        <p:spPr>
          <a:xfrm>
            <a:off x="457200" y="136371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42753830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015 Questi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8"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9"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Medicare for People with End-Stage Renal Disease</a:t>
            </a:r>
            <a:endParaRPr lang="en-US" dirty="0">
              <a:solidFill>
                <a:prstClr val="black"/>
              </a:solidFill>
            </a:endParaRPr>
          </a:p>
        </p:txBody>
      </p:sp>
      <p:sp>
        <p:nvSpPr>
          <p:cNvPr id="10"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
        <p:nvSpPr>
          <p:cNvPr id="11" name="Title 1"/>
          <p:cNvSpPr>
            <a:spLocks noGrp="1"/>
          </p:cNvSpPr>
          <p:nvPr>
            <p:ph type="title"/>
          </p:nvPr>
        </p:nvSpPr>
        <p:spPr>
          <a:xfrm>
            <a:off x="0" y="0"/>
            <a:ext cx="9144000" cy="1143000"/>
          </a:xfrm>
        </p:spPr>
        <p:txBody>
          <a:bodyPr>
            <a:normAutofit/>
          </a:bodyPr>
          <a:lstStyle>
            <a:lvl1pPr>
              <a:defRPr sz="3600" b="1" baseline="0">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5950363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40475"/>
            <a:ext cx="2133600" cy="517525"/>
          </a:xfrm>
          <a:prstGeom prst="rect">
            <a:avLst/>
          </a:prstGeom>
        </p:spPr>
        <p:txBody>
          <a:bodyPr vert="horz" lIns="91440" tIns="45720" rIns="91440" bIns="45720" rtlCol="0" anchor="ctr"/>
          <a:lstStyle>
            <a:lvl1pPr algn="l">
              <a:defRPr sz="1200">
                <a:solidFill>
                  <a:schemeClr val="tx1"/>
                </a:solidFill>
              </a:defRPr>
            </a:lvl1pPr>
          </a:lstStyle>
          <a:p>
            <a:r>
              <a:rPr lang="en-US" dirty="0" smtClean="0"/>
              <a:t>05/01/2015</a:t>
            </a:r>
            <a:endParaRPr lang="en-US" dirty="0"/>
          </a:p>
        </p:txBody>
      </p:sp>
      <p:sp>
        <p:nvSpPr>
          <p:cNvPr id="5" name="Footer Placeholder 4"/>
          <p:cNvSpPr>
            <a:spLocks noGrp="1"/>
          </p:cNvSpPr>
          <p:nvPr>
            <p:ph type="ftr" sz="quarter" idx="3"/>
          </p:nvPr>
        </p:nvSpPr>
        <p:spPr>
          <a:xfrm>
            <a:off x="2286000" y="6340475"/>
            <a:ext cx="4572000" cy="5175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Medicare for People with End-Stage Renal Disease</a:t>
            </a:r>
            <a:endParaRPr lang="en-US" dirty="0"/>
          </a:p>
        </p:txBody>
      </p:sp>
      <p:sp>
        <p:nvSpPr>
          <p:cNvPr id="6" name="Slide Number Placeholder 5"/>
          <p:cNvSpPr>
            <a:spLocks noGrp="1"/>
          </p:cNvSpPr>
          <p:nvPr>
            <p:ph type="sldNum" sz="quarter" idx="4"/>
          </p:nvPr>
        </p:nvSpPr>
        <p:spPr>
          <a:xfrm>
            <a:off x="6553200" y="6340475"/>
            <a:ext cx="2133600" cy="5175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Lst>
  <p:timing>
    <p:tnLst>
      <p:par>
        <p:cTn id="1" dur="indefinite" restart="never" nodeType="tmRoot"/>
      </p:par>
    </p:tnLst>
  </p:timing>
  <p:hf hdr="0"/>
  <p:txStyles>
    <p:titleStyle>
      <a:lvl1pPr algn="ctr" defTabSz="914400" rtl="0" eaLnBrk="1" latinLnBrk="0" hangingPunct="1">
        <a:spcBef>
          <a:spcPct val="0"/>
        </a:spcBef>
        <a:buNone/>
        <a:defRPr sz="3600" b="1" i="0" u="none" kern="1200">
          <a:solidFill>
            <a:schemeClr val="tx1"/>
          </a:solidFill>
          <a:latin typeface="+mj-lt"/>
          <a:ea typeface="+mj-ea"/>
          <a:cs typeface="+mj-cs"/>
        </a:defRPr>
      </a:lvl1pPr>
    </p:titleStyle>
    <p:bodyStyle>
      <a:lvl1pPr marL="342900" indent="-342900" algn="l" defTabSz="914400" rtl="0" eaLnBrk="1" latinLnBrk="0" hangingPunct="1">
        <a:spcBef>
          <a:spcPts val="600"/>
        </a:spcBef>
        <a:buFont typeface="Wingdings" pitchFamily="2" charset="2"/>
        <a:buChar char="§"/>
        <a:defRPr sz="3200" kern="1200">
          <a:solidFill>
            <a:schemeClr val="tx1"/>
          </a:solidFill>
          <a:latin typeface="+mn-lt"/>
          <a:ea typeface="+mn-ea"/>
          <a:cs typeface="+mn-cs"/>
        </a:defRPr>
      </a:lvl1pPr>
      <a:lvl2pPr marL="640080" indent="-274320" algn="l" defTabSz="914400" rtl="0" eaLnBrk="1" latinLnBrk="0" hangingPunct="1">
        <a:spcBef>
          <a:spcPts val="600"/>
        </a:spcBef>
        <a:buFont typeface="Arial" pitchFamily="34" charset="0"/>
        <a:buChar char="•"/>
        <a:defRPr sz="2800" b="0" i="0" u="none" kern="1200">
          <a:solidFill>
            <a:schemeClr val="tx1"/>
          </a:solidFill>
          <a:latin typeface="+mn-lt"/>
          <a:ea typeface="+mn-ea"/>
          <a:cs typeface="+mn-cs"/>
        </a:defRPr>
      </a:lvl2pPr>
      <a:lvl3pPr marL="822960" indent="-228600" algn="l" defTabSz="914400" rtl="0" eaLnBrk="1" latinLnBrk="0" hangingPunct="1">
        <a:spcBef>
          <a:spcPts val="600"/>
        </a:spcBef>
        <a:buSzPct val="50000"/>
        <a:buFont typeface="Wingdings" pitchFamily="2" charset="2"/>
        <a:buChar char="q"/>
        <a:defRPr sz="2800" kern="1200">
          <a:solidFill>
            <a:schemeClr val="tx1"/>
          </a:solidFill>
          <a:latin typeface="+mn-lt"/>
          <a:ea typeface="+mn-ea"/>
          <a:cs typeface="+mn-cs"/>
        </a:defRPr>
      </a:lvl3pPr>
      <a:lvl4pPr marL="1005840" indent="-228600" algn="l" defTabSz="914400" rtl="0" eaLnBrk="1" latinLnBrk="0" hangingPunct="1">
        <a:spcBef>
          <a:spcPts val="600"/>
        </a:spcBef>
        <a:buSzPct val="75000"/>
        <a:buFont typeface="Courier New" panose="02070309020205020404" pitchFamily="49" charset="0"/>
        <a:buChar char="o"/>
        <a:defRPr sz="2800" kern="1200">
          <a:solidFill>
            <a:schemeClr val="tx1"/>
          </a:solidFill>
          <a:latin typeface="+mn-lt"/>
          <a:ea typeface="+mn-ea"/>
          <a:cs typeface="+mn-cs"/>
        </a:defRPr>
      </a:lvl4pPr>
      <a:lvl5pPr marL="1188720" indent="-228600" algn="l" defTabSz="914400" rtl="0" eaLnBrk="1" latinLnBrk="0" hangingPunct="1">
        <a:spcBef>
          <a:spcPts val="600"/>
        </a:spcBef>
        <a:buFont typeface="Symbol" panose="05050102010706020507" pitchFamily="18" charset="2"/>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839338681"/>
      </p:ext>
    </p:extLst>
  </p:cSld>
  <p:clrMap bg1="lt1" tx1="dk1" bg2="lt2" tx2="dk2" accent1="accent1" accent2="accent2" accent3="accent3" accent4="accent4" accent5="accent5" accent6="accent6" hlink="hlink" folHlink="folHlink"/>
  <p:sldLayoutIdLst>
    <p:sldLayoutId id="2147483790" r:id="rId1"/>
    <p:sldLayoutId id="2147483792" r:id="rId2"/>
  </p:sldLayoutIdLst>
  <p:timing>
    <p:tnLst>
      <p:par>
        <p:cTn id="1" dur="indefinite" restart="never" nodeType="tmRoot"/>
      </p:par>
    </p:tnLst>
  </p:timing>
  <p:hf hdr="0"/>
  <p:txStyles>
    <p:titleStyle>
      <a:lvl1pPr algn="ctr" defTabSz="914400" rtl="0" eaLnBrk="1" latinLnBrk="0" hangingPunct="1">
        <a:spcBef>
          <a:spcPct val="0"/>
        </a:spcBef>
        <a:buNone/>
        <a:defRPr sz="3600" b="1" i="0" u="none" kern="1200">
          <a:solidFill>
            <a:schemeClr val="tx1"/>
          </a:solidFill>
          <a:latin typeface="+mj-lt"/>
          <a:ea typeface="+mj-ea"/>
          <a:cs typeface="+mj-cs"/>
        </a:defRPr>
      </a:lvl1pPr>
    </p:titleStyle>
    <p:bodyStyle>
      <a:lvl1pPr marL="365760" indent="-365760" algn="l" defTabSz="914400" rtl="0" eaLnBrk="1" latinLnBrk="0" hangingPunct="1">
        <a:spcBef>
          <a:spcPts val="600"/>
        </a:spcBef>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spcBef>
          <a:spcPts val="600"/>
        </a:spcBef>
        <a:buFont typeface="Arial" pitchFamily="34" charset="0"/>
        <a:buChar char="•"/>
        <a:defRPr sz="2400" b="0" i="0" u="none" kern="1200">
          <a:solidFill>
            <a:schemeClr val="tx1"/>
          </a:solidFill>
          <a:latin typeface="+mn-lt"/>
          <a:ea typeface="+mn-ea"/>
          <a:cs typeface="+mn-cs"/>
        </a:defRPr>
      </a:lvl2pPr>
      <a:lvl3pPr marL="1097280" indent="-365760" algn="l" defTabSz="914400" rtl="0" eaLnBrk="1" latinLnBrk="0" hangingPunct="1">
        <a:spcBef>
          <a:spcPts val="600"/>
        </a:spcBef>
        <a:buSzPct val="50000"/>
        <a:buFont typeface="Wingdings" pitchFamily="2" charset="2"/>
        <a:buChar char="q"/>
        <a:defRPr sz="2200" kern="1200">
          <a:solidFill>
            <a:schemeClr val="tx1"/>
          </a:solidFill>
          <a:latin typeface="+mn-lt"/>
          <a:ea typeface="+mn-ea"/>
          <a:cs typeface="+mn-cs"/>
        </a:defRPr>
      </a:lvl3pPr>
      <a:lvl4pPr marL="1463040" indent="-365760" algn="l" defTabSz="914400" rtl="0" eaLnBrk="1" latinLnBrk="0" hangingPunct="1">
        <a:spcBef>
          <a:spcPct val="20000"/>
        </a:spcBef>
        <a:buSzPct val="50000"/>
        <a:buFont typeface="Courier New" panose="02070309020205020404" pitchFamily="49" charset="0"/>
        <a:buChar char="o"/>
        <a:defRPr sz="2200" kern="1200">
          <a:solidFill>
            <a:schemeClr val="tx1"/>
          </a:solidFill>
          <a:latin typeface="+mn-lt"/>
          <a:ea typeface="+mn-ea"/>
          <a:cs typeface="+mn-cs"/>
        </a:defRPr>
      </a:lvl4pPr>
      <a:lvl5pPr marL="1828800" indent="-365760" algn="l" defTabSz="914400" rtl="0" eaLnBrk="1" latinLnBrk="0" hangingPunct="1">
        <a:spcBef>
          <a:spcPts val="600"/>
        </a:spcBef>
        <a:buSzPct val="50000"/>
        <a:buFont typeface="Calibri" panose="020F0502020204030204" pitchFamily="34" charset="0"/>
        <a:buChar char="‒"/>
        <a:defRPr sz="2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2982467819"/>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9" r:id="rId3"/>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0585"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0" y="35197"/>
            <a:ext cx="91440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Date Placeholder 1"/>
          <p:cNvSpPr>
            <a:spLocks noGrp="1"/>
          </p:cNvSpPr>
          <p:nvPr>
            <p:ph type="dt" sz="half" idx="2"/>
          </p:nvPr>
        </p:nvSpPr>
        <p:spPr>
          <a:xfrm>
            <a:off x="457200" y="6340475"/>
            <a:ext cx="2133600" cy="365125"/>
          </a:xfrm>
          <a:prstGeom prst="rect">
            <a:avLst/>
          </a:prstGeom>
        </p:spPr>
        <p:txBody>
          <a:bodyPr anchor="ctr"/>
          <a:lstStyle>
            <a:lvl1pPr>
              <a:defRPr sz="1200">
                <a:solidFill>
                  <a:schemeClr val="tx1"/>
                </a:solidFill>
              </a:defRPr>
            </a:lvl1pPr>
          </a:lstStyle>
          <a:p>
            <a:r>
              <a:rPr lang="en-US" dirty="0" smtClean="0">
                <a:solidFill>
                  <a:prstClr val="black"/>
                </a:solidFill>
              </a:rPr>
              <a:t>05/01/2015</a:t>
            </a:r>
            <a:endParaRPr lang="en-US" dirty="0">
              <a:solidFill>
                <a:prstClr val="black"/>
              </a:solidFill>
            </a:endParaRPr>
          </a:p>
        </p:txBody>
      </p:sp>
      <p:sp>
        <p:nvSpPr>
          <p:cNvPr id="9"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defRPr>
            </a:lvl1pPr>
          </a:lstStyle>
          <a:p>
            <a:pPr algn="ctr"/>
            <a:r>
              <a:rPr lang="en-US" dirty="0" smtClean="0">
                <a:solidFill>
                  <a:prstClr val="black"/>
                </a:solidFill>
              </a:rPr>
              <a:t>Medicare for People with End-Stage Renal Disease</a:t>
            </a:r>
            <a:endParaRPr lang="en-US" dirty="0">
              <a:solidFill>
                <a:prstClr val="black"/>
              </a:solidFill>
            </a:endParaRPr>
          </a:p>
        </p:txBody>
      </p:sp>
      <p:sp>
        <p:nvSpPr>
          <p:cNvPr id="10"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defRPr>
            </a:lvl1pPr>
          </a:lstStyle>
          <a:p>
            <a:pPr algn="r"/>
            <a:fld id="{78C0CC3C-85F1-4D86-9B70-8D9F8B17F046}" type="slidenum">
              <a:rPr lang="en-US" smtClean="0">
                <a:solidFill>
                  <a:prstClr val="black"/>
                </a:solidFill>
              </a:rPr>
              <a:pPr algn="r"/>
              <a:t>‹#›</a:t>
            </a:fld>
            <a:endParaRPr lang="en-US" dirty="0">
              <a:solidFill>
                <a:prstClr val="black"/>
              </a:solidFill>
            </a:endParaRPr>
          </a:p>
        </p:txBody>
      </p:sp>
    </p:spTree>
    <p:extLst>
      <p:ext uri="{BB962C8B-B14F-4D97-AF65-F5344CB8AC3E}">
        <p14:creationId xmlns:p14="http://schemas.microsoft.com/office/powerpoint/2010/main" val="1880212649"/>
      </p:ext>
    </p:extLst>
  </p:cSld>
  <p:clrMap bg1="lt1" tx1="dk1" bg2="lt2" tx2="dk2" accent1="accent1" accent2="accent2" accent3="accent3" accent4="accent4" accent5="accent5" accent6="accent6" hlink="hlink" folHlink="folHlink"/>
  <p:sldLayoutIdLst>
    <p:sldLayoutId id="2147483797" r:id="rId1"/>
    <p:sldLayoutId id="2147483798" r:id="rId2"/>
  </p:sldLayoutIdLst>
  <p:timing>
    <p:tnLst>
      <p:par>
        <p:cTn id="1" dur="indefinite" restart="never" nodeType="tmRoot"/>
      </p:par>
    </p:tnLst>
  </p:timing>
  <p:hf hdr="0"/>
  <p:txStyles>
    <p:titleStyle>
      <a:lvl1pPr algn="ctr" defTabSz="914400" rtl="0" eaLnBrk="1" latinLnBrk="0" hangingPunct="1">
        <a:spcBef>
          <a:spcPct val="0"/>
        </a:spcBef>
        <a:buNone/>
        <a:defRPr sz="3600" b="1" kern="1200">
          <a:solidFill>
            <a:schemeClr val="bg1"/>
          </a:solidFill>
          <a:latin typeface="+mj-lt"/>
          <a:ea typeface="+mj-ea"/>
          <a:cs typeface="+mj-cs"/>
        </a:defRPr>
      </a:lvl1pPr>
    </p:titleStyle>
    <p:bodyStyle>
      <a:lvl1pPr marL="342900" indent="-342900" algn="l" defTabSz="914400" rtl="0" eaLnBrk="1" latinLnBrk="0" hangingPunct="1">
        <a:spcBef>
          <a:spcPts val="600"/>
        </a:spcBef>
        <a:buFont typeface="Wingdings" panose="05000000000000000000" pitchFamily="2" charset="2"/>
        <a:buChar char="§"/>
        <a:defRPr sz="3200" kern="1200">
          <a:solidFill>
            <a:schemeClr val="tx1"/>
          </a:solidFill>
          <a:latin typeface="+mn-lt"/>
          <a:ea typeface="+mn-ea"/>
          <a:cs typeface="+mn-cs"/>
        </a:defRPr>
      </a:lvl1pPr>
      <a:lvl2pPr marL="695325" indent="-238125" algn="l" defTabSz="914400" rtl="0" eaLnBrk="1" latinLnBrk="0" hangingPunct="1">
        <a:spcBef>
          <a:spcPts val="600"/>
        </a:spcBef>
        <a:buFont typeface="Arial" panose="020B0604020202020204" pitchFamily="34" charset="0"/>
        <a:buChar char="•"/>
        <a:defRPr sz="2800" kern="1200">
          <a:solidFill>
            <a:schemeClr val="tx1"/>
          </a:solidFill>
          <a:latin typeface="+mn-lt"/>
          <a:ea typeface="+mn-ea"/>
          <a:cs typeface="+mn-cs"/>
        </a:defRPr>
      </a:lvl2pPr>
      <a:lvl3pPr marL="1025525" indent="-347472" algn="l" defTabSz="914400" rtl="0" eaLnBrk="1" latinLnBrk="0" hangingPunct="1">
        <a:spcBef>
          <a:spcPts val="600"/>
        </a:spcBef>
        <a:buSzPct val="50000"/>
        <a:buFont typeface="Wingdings" panose="05000000000000000000" pitchFamily="2" charset="2"/>
        <a:buChar char="q"/>
        <a:defRPr sz="2400" kern="1200">
          <a:solidFill>
            <a:schemeClr val="tx1"/>
          </a:solidFill>
          <a:latin typeface="+mn-lt"/>
          <a:ea typeface="+mn-ea"/>
          <a:cs typeface="+mn-cs"/>
        </a:defRPr>
      </a:lvl3pPr>
      <a:lvl4pPr marL="1260475" indent="-234950" algn="l" defTabSz="914400" rtl="0" eaLnBrk="1" latinLnBrk="0" hangingPunct="1">
        <a:spcBef>
          <a:spcPct val="20000"/>
        </a:spcBef>
        <a:buSzPct val="50000"/>
        <a:buFont typeface="Courier New" panose="02070309020205020404" pitchFamily="49" charset="0"/>
        <a:buChar char="o"/>
        <a:tabLst>
          <a:tab pos="1198563" algn="l"/>
        </a:tabLst>
        <a:defRPr sz="2000" kern="1200">
          <a:solidFill>
            <a:schemeClr val="tx1"/>
          </a:solidFill>
          <a:latin typeface="+mn-lt"/>
          <a:ea typeface="+mn-ea"/>
          <a:cs typeface="+mn-cs"/>
        </a:defRPr>
      </a:lvl4pPr>
      <a:lvl5pPr marL="1714500" indent="-342900" algn="l" defTabSz="914400" rtl="0" eaLnBrk="1" latinLnBrk="0" hangingPunct="1">
        <a:spcBef>
          <a:spcPts val="600"/>
        </a:spcBef>
        <a:buSzPct val="50000"/>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hyperlink" Target="https://www.medicare.gov/find-a-plan/"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jpeg"/><Relationship Id="rId4" Type="http://schemas.openxmlformats.org/officeDocument/2006/relationships/hyperlink" Target="http://www.esrdnetworks.or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esrdncc.org/ffc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hyperlink" Target="http://www.akfinc.org/" TargetMode="External"/><Relationship Id="rId3" Type="http://schemas.openxmlformats.org/officeDocument/2006/relationships/notesSlide" Target="../notesSlides/notesSlide43.xml"/><Relationship Id="rId7" Type="http://schemas.openxmlformats.org/officeDocument/2006/relationships/hyperlink" Target="http://www.kidney.org/" TargetMode="Externa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esrdncc.org/ffcl/" TargetMode="External"/><Relationship Id="rId5" Type="http://schemas.openxmlformats.org/officeDocument/2006/relationships/hyperlink" Target="http://www.esrdnetworks.org/" TargetMode="External"/><Relationship Id="rId10" Type="http://schemas.openxmlformats.org/officeDocument/2006/relationships/hyperlink" Target="http://www.medicare.gov/publications" TargetMode="External"/><Relationship Id="rId4" Type="http://schemas.openxmlformats.org/officeDocument/2006/relationships/hyperlink" Target="http://www.medicare.gov/people-like-me/esrd/dialysis-information.html" TargetMode="External"/><Relationship Id="rId9" Type="http://schemas.openxmlformats.org/officeDocument/2006/relationships/hyperlink" Target="http://www.unos.org/"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cms.gov/Outreach-and-Education/Training/CMSNationalTrainingProgram/index.htm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2015 National Training Program</a:t>
            </a:r>
            <a:endParaRPr lang="en-US" dirty="0"/>
          </a:p>
        </p:txBody>
      </p:sp>
      <p:pic>
        <p:nvPicPr>
          <p:cNvPr id="4" name="Picture 3" descr="Graphic of Medicare 50 year anniversary logo" title="Graphic of Medicare 50 year anniversary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1219200"/>
            <a:ext cx="10287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4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Delaying Medicare Part B</a:t>
            </a:r>
          </a:p>
        </p:txBody>
      </p:sp>
      <p:sp>
        <p:nvSpPr>
          <p:cNvPr id="362499" name="Rectangle 3"/>
          <p:cNvSpPr>
            <a:spLocks noGrp="1" noChangeArrowheads="1"/>
          </p:cNvSpPr>
          <p:nvPr>
            <p:ph idx="1"/>
          </p:nvPr>
        </p:nvSpPr>
        <p:spPr>
          <a:xfrm>
            <a:off x="381000" y="1371600"/>
            <a:ext cx="8458200" cy="4949370"/>
          </a:xfrm>
        </p:spPr>
        <p:txBody>
          <a:bodyPr>
            <a:normAutofit fontScale="92500"/>
          </a:bodyPr>
          <a:lstStyle/>
          <a:p>
            <a:r>
              <a:rPr lang="en-US" dirty="0" smtClean="0"/>
              <a:t>If you enroll in Part A and delay enrolling in Part B</a:t>
            </a:r>
          </a:p>
          <a:p>
            <a:pPr lvl="1"/>
            <a:r>
              <a:rPr lang="en-US" sz="3000" dirty="0" smtClean="0"/>
              <a:t>You must wait for a General Enrollment Period</a:t>
            </a:r>
          </a:p>
          <a:p>
            <a:pPr lvl="2"/>
            <a:r>
              <a:rPr lang="en-US" dirty="0" smtClean="0"/>
              <a:t>January 1 to March 31 each year, coverage effective July 1 of the same year</a:t>
            </a:r>
          </a:p>
          <a:p>
            <a:pPr lvl="1"/>
            <a:r>
              <a:rPr lang="en-US" sz="3000" dirty="0" smtClean="0"/>
              <a:t>You may have to pay a higher premium for as long as you have Part B</a:t>
            </a:r>
          </a:p>
          <a:p>
            <a:pPr lvl="2"/>
            <a:r>
              <a:rPr lang="en-US" dirty="0" smtClean="0"/>
              <a:t>10% for each 12-month period you were eligible but not enrolled</a:t>
            </a:r>
          </a:p>
          <a:p>
            <a:r>
              <a:rPr lang="en-US" dirty="0" smtClean="0"/>
              <a:t>No Special Enrollment Period for those with End-Stage Renal Disease</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10</a:t>
            </a:fld>
            <a:endParaRPr lang="en-US" sz="1200" dirty="0"/>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cs typeface="Arial" charset="0"/>
              </a:rPr>
              <a:t>How to Enroll in Part A and Part B</a:t>
            </a:r>
          </a:p>
        </p:txBody>
      </p:sp>
      <p:sp>
        <p:nvSpPr>
          <p:cNvPr id="360451" name="Rectangle 3"/>
          <p:cNvSpPr>
            <a:spLocks noGrp="1" noChangeArrowheads="1"/>
          </p:cNvSpPr>
          <p:nvPr>
            <p:ph idx="1"/>
          </p:nvPr>
        </p:nvSpPr>
        <p:spPr/>
        <p:txBody>
          <a:bodyPr>
            <a:normAutofit fontScale="85000" lnSpcReduction="20000"/>
          </a:bodyPr>
          <a:lstStyle/>
          <a:p>
            <a:pPr>
              <a:lnSpc>
                <a:spcPct val="120000"/>
              </a:lnSpc>
              <a:defRPr/>
            </a:pPr>
            <a:r>
              <a:rPr lang="en-US" dirty="0" smtClean="0"/>
              <a:t>Enroll at your local Social Security office</a:t>
            </a:r>
          </a:p>
          <a:p>
            <a:pPr>
              <a:lnSpc>
                <a:spcPct val="120000"/>
              </a:lnSpc>
              <a:defRPr/>
            </a:pPr>
            <a:r>
              <a:rPr lang="en-US" dirty="0" smtClean="0"/>
              <a:t>Get doctor/dialysis facility to fill out Form CMS-2728</a:t>
            </a:r>
          </a:p>
          <a:p>
            <a:pPr marL="690563" lvl="1" indent="-344488">
              <a:lnSpc>
                <a:spcPct val="120000"/>
              </a:lnSpc>
              <a:defRPr/>
            </a:pPr>
            <a:r>
              <a:rPr lang="en-US" dirty="0" smtClean="0"/>
              <a:t>If </a:t>
            </a:r>
            <a:r>
              <a:rPr lang="en-US" dirty="0"/>
              <a:t>Social</a:t>
            </a:r>
            <a:r>
              <a:rPr lang="en-US" dirty="0" smtClean="0"/>
              <a:t> Security gets the form before you enroll, they may contact you to see if you want to enroll</a:t>
            </a:r>
          </a:p>
          <a:p>
            <a:pPr>
              <a:lnSpc>
                <a:spcPct val="120000"/>
              </a:lnSpc>
              <a:defRPr/>
            </a:pPr>
            <a:r>
              <a:rPr lang="en-US" dirty="0" smtClean="0"/>
              <a:t>If you have a group health plan, you may want to delay enrolling </a:t>
            </a:r>
          </a:p>
          <a:p>
            <a:pPr marL="690563" lvl="1" indent="-344488">
              <a:lnSpc>
                <a:spcPct val="120000"/>
              </a:lnSpc>
              <a:defRPr/>
            </a:pPr>
            <a:r>
              <a:rPr lang="en-US" dirty="0"/>
              <a:t>Near</a:t>
            </a:r>
            <a:r>
              <a:rPr lang="en-US" dirty="0" smtClean="0"/>
              <a:t> the end of the 30-month coordination period</a:t>
            </a:r>
          </a:p>
          <a:p>
            <a:pPr marL="690563" lvl="1" indent="-344488">
              <a:lnSpc>
                <a:spcPct val="120000"/>
              </a:lnSpc>
              <a:defRPr/>
            </a:pPr>
            <a:r>
              <a:rPr lang="en-US" dirty="0" smtClean="0"/>
              <a:t>Won’t have to pay Part B premium until you need it</a:t>
            </a:r>
          </a:p>
          <a:p>
            <a:pPr>
              <a:lnSpc>
                <a:spcPct val="120000"/>
              </a:lnSpc>
              <a:defRPr/>
            </a:pPr>
            <a:r>
              <a:rPr lang="en-US" dirty="0" smtClean="0"/>
              <a:t>Get facts before deciding to delay</a:t>
            </a:r>
          </a:p>
          <a:p>
            <a:pPr marL="690563" lvl="1" indent="-344488">
              <a:lnSpc>
                <a:spcPct val="120000"/>
              </a:lnSpc>
              <a:defRPr/>
            </a:pPr>
            <a:r>
              <a:rPr lang="en-US" dirty="0" smtClean="0"/>
              <a:t>Especially if transplant is planned</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11</a:t>
            </a:fld>
            <a:endParaRPr lang="en-US" sz="1200" dirty="0"/>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en-US" dirty="0" smtClean="0"/>
              <a:t>Medicare and Group Health Plan (GHP) Coverage (30-Month Coordination Period)</a:t>
            </a:r>
          </a:p>
        </p:txBody>
      </p:sp>
      <p:sp>
        <p:nvSpPr>
          <p:cNvPr id="366595" name="Rectangle 3"/>
          <p:cNvSpPr>
            <a:spLocks noGrp="1" noChangeArrowheads="1"/>
          </p:cNvSpPr>
          <p:nvPr>
            <p:ph idx="1"/>
          </p:nvPr>
        </p:nvSpPr>
        <p:spPr/>
        <p:txBody>
          <a:bodyPr>
            <a:normAutofit fontScale="92500" lnSpcReduction="20000"/>
          </a:bodyPr>
          <a:lstStyle/>
          <a:p>
            <a:r>
              <a:rPr lang="en-US" dirty="0" smtClean="0"/>
              <a:t>If enrollment is based solely on ESRD</a:t>
            </a:r>
          </a:p>
          <a:p>
            <a:pPr lvl="1"/>
            <a:r>
              <a:rPr lang="en-US" dirty="0"/>
              <a:t>Your GHP/employer coverage is the only payer during first 3 </a:t>
            </a:r>
            <a:r>
              <a:rPr lang="en-US" dirty="0" smtClean="0"/>
              <a:t>months</a:t>
            </a:r>
          </a:p>
          <a:p>
            <a:r>
              <a:rPr lang="en-US" dirty="0" smtClean="0"/>
              <a:t>Medicare is the secondary payer during the 30-month coordination period</a:t>
            </a:r>
          </a:p>
          <a:p>
            <a:pPr lvl="1"/>
            <a:r>
              <a:rPr lang="en-US" dirty="0" smtClean="0"/>
              <a:t>Begins when first eligible for Medicare even if not enrolled</a:t>
            </a:r>
          </a:p>
          <a:p>
            <a:r>
              <a:rPr lang="en-US" dirty="0" smtClean="0"/>
              <a:t>Separate coordination period each time enrolled based on ESRD</a:t>
            </a:r>
          </a:p>
          <a:p>
            <a:pPr lvl="1"/>
            <a:r>
              <a:rPr lang="en-US" dirty="0" smtClean="0"/>
              <a:t>No 3-month waiting period</a:t>
            </a:r>
          </a:p>
          <a:p>
            <a:pPr lvl="1"/>
            <a:r>
              <a:rPr lang="en-US" dirty="0" smtClean="0"/>
              <a:t>New 30-month coordination period if you have GHP coverage</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12</a:t>
            </a:fld>
            <a:endParaRPr lang="en-US" sz="1200" dirty="0"/>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r>
              <a:rPr lang="en-US" sz="3200" dirty="0" smtClean="0">
                <a:cs typeface="Arial" charset="0"/>
              </a:rPr>
              <a:t/>
            </a:r>
            <a:br>
              <a:rPr lang="en-US" sz="3200" dirty="0" smtClean="0">
                <a:cs typeface="Arial" charset="0"/>
              </a:rPr>
            </a:br>
            <a:r>
              <a:rPr lang="en-US" sz="3200" dirty="0" smtClean="0">
                <a:cs typeface="Arial" charset="0"/>
              </a:rPr>
              <a:t>Enrollment Considerations—  </a:t>
            </a:r>
            <a:br>
              <a:rPr lang="en-US" sz="3200" dirty="0" smtClean="0">
                <a:cs typeface="Arial" charset="0"/>
              </a:rPr>
            </a:br>
            <a:r>
              <a:rPr lang="en-US" sz="3200" dirty="0" smtClean="0">
                <a:cs typeface="Arial" charset="0"/>
              </a:rPr>
              <a:t>30-Month Coordination Period</a:t>
            </a:r>
            <a:r>
              <a:rPr lang="en-US" sz="3200" dirty="0">
                <a:cs typeface="Arial" charset="0"/>
              </a:rPr>
              <a:t/>
            </a:r>
            <a:br>
              <a:rPr lang="en-US" sz="3200" dirty="0">
                <a:cs typeface="Arial" charset="0"/>
              </a:rPr>
            </a:br>
            <a:endParaRPr lang="en-US" sz="3200" dirty="0">
              <a:cs typeface="Arial" charset="0"/>
            </a:endParaRPr>
          </a:p>
        </p:txBody>
      </p:sp>
      <p:sp>
        <p:nvSpPr>
          <p:cNvPr id="370691" name="Rectangle 3"/>
          <p:cNvSpPr>
            <a:spLocks noGrp="1" noChangeArrowheads="1"/>
          </p:cNvSpPr>
          <p:nvPr>
            <p:ph idx="1"/>
          </p:nvPr>
        </p:nvSpPr>
        <p:spPr/>
        <p:txBody>
          <a:bodyPr>
            <a:normAutofit lnSpcReduction="10000"/>
          </a:bodyPr>
          <a:lstStyle/>
          <a:p>
            <a:pPr marL="274320" indent="-274320">
              <a:defRPr/>
            </a:pPr>
            <a:r>
              <a:rPr lang="en-US" dirty="0" smtClean="0"/>
              <a:t>You might want Medicare during the coordination period</a:t>
            </a:r>
          </a:p>
          <a:p>
            <a:pPr marL="639763" lvl="1">
              <a:defRPr/>
            </a:pPr>
            <a:r>
              <a:rPr lang="en-US" dirty="0" smtClean="0"/>
              <a:t>To pay the group health plan deductible/ coinsurance</a:t>
            </a:r>
          </a:p>
          <a:p>
            <a:pPr marL="639763" lvl="1">
              <a:defRPr/>
            </a:pPr>
            <a:r>
              <a:rPr lang="en-US" dirty="0" smtClean="0"/>
              <a:t>If you're getting a transplant soon</a:t>
            </a:r>
          </a:p>
          <a:p>
            <a:pPr marL="966788" lvl="2" indent="-338138">
              <a:defRPr/>
            </a:pPr>
            <a:r>
              <a:rPr lang="en-US" dirty="0"/>
              <a:t>Affects coverage for immunosuppressive </a:t>
            </a:r>
            <a:r>
              <a:rPr lang="en-US" dirty="0" smtClean="0"/>
              <a:t>drugs</a:t>
            </a:r>
          </a:p>
          <a:p>
            <a:pPr marL="966788" lvl="2" indent="-338138">
              <a:defRPr/>
            </a:pPr>
            <a:r>
              <a:rPr lang="en-US" dirty="0" smtClean="0"/>
              <a:t>Coverage for living donor</a:t>
            </a:r>
          </a:p>
          <a:p>
            <a:pPr marL="274320" indent="-274320">
              <a:defRPr/>
            </a:pPr>
            <a:r>
              <a:rPr lang="en-US" dirty="0"/>
              <a:t>Delaying Part </a:t>
            </a:r>
            <a:r>
              <a:rPr lang="en-US" dirty="0" smtClean="0"/>
              <a:t>B </a:t>
            </a:r>
            <a:r>
              <a:rPr lang="en-US" dirty="0"/>
              <a:t>or Part </a:t>
            </a:r>
            <a:r>
              <a:rPr lang="en-US" dirty="0" smtClean="0"/>
              <a:t>D could </a:t>
            </a:r>
            <a:r>
              <a:rPr lang="en-US" dirty="0"/>
              <a:t>mean </a:t>
            </a:r>
          </a:p>
          <a:p>
            <a:pPr marL="639763" lvl="1">
              <a:defRPr/>
            </a:pPr>
            <a:r>
              <a:rPr lang="en-US" dirty="0" smtClean="0"/>
              <a:t>Waiting for applicable enrollment period to enroll</a:t>
            </a:r>
          </a:p>
          <a:p>
            <a:pPr marL="639763" lvl="1">
              <a:defRPr/>
            </a:pPr>
            <a:r>
              <a:rPr lang="en-US" dirty="0" smtClean="0"/>
              <a:t>Possible penalty for late enrollment</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13</a:t>
            </a:fld>
            <a:endParaRPr lang="en-US" sz="1200" dirty="0"/>
          </a:p>
        </p:txBody>
      </p:sp>
    </p:spTree>
    <p:custDataLst>
      <p:tags r:id="rId1"/>
    </p:custDataLst>
    <p:extLst>
      <p:ext uri="{BB962C8B-B14F-4D97-AF65-F5344CB8AC3E}">
        <p14:creationId xmlns:p14="http://schemas.microsoft.com/office/powerpoint/2010/main" val="4274716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lang="en-US" sz="3200" dirty="0">
                <a:solidFill>
                  <a:prstClr val="black"/>
                </a:solidFill>
              </a:rPr>
              <a:t>Enrollment </a:t>
            </a:r>
            <a:r>
              <a:rPr lang="en-US" sz="3200" dirty="0" smtClean="0">
                <a:solidFill>
                  <a:prstClr val="black"/>
                </a:solidFill>
              </a:rPr>
              <a:t>Considerations—</a:t>
            </a:r>
            <a:br>
              <a:rPr lang="en-US" sz="3200" dirty="0" smtClean="0">
                <a:solidFill>
                  <a:prstClr val="black"/>
                </a:solidFill>
              </a:rPr>
            </a:br>
            <a:r>
              <a:rPr lang="en-US" sz="3200" dirty="0" smtClean="0">
                <a:solidFill>
                  <a:prstClr val="black"/>
                </a:solidFill>
              </a:rPr>
              <a:t>Immunosuppressive </a:t>
            </a:r>
            <a:r>
              <a:rPr lang="en-US" sz="3200" dirty="0">
                <a:solidFill>
                  <a:prstClr val="black"/>
                </a:solidFill>
              </a:rPr>
              <a:t>Drugs</a:t>
            </a:r>
            <a:endParaRPr lang="en-US" sz="3200" dirty="0"/>
          </a:p>
        </p:txBody>
      </p:sp>
      <p:graphicFrame>
        <p:nvGraphicFramePr>
          <p:cNvPr id="12" name="Content Placeholder 11" descr="Table describing enrollment considerations for coverage of immunosuppresive drugs under Medicare Part B and Part D.&#10;&#10;Full details are included in the speakers' notes." title="Table describing enrollment considerations for coverage of immunosuppresive drugs under Medicare Part B and Part D"/>
          <p:cNvGraphicFramePr>
            <a:graphicFrameLocks noGrp="1"/>
          </p:cNvGraphicFramePr>
          <p:nvPr>
            <p:ph idx="1"/>
            <p:extLst>
              <p:ext uri="{D42A27DB-BD31-4B8C-83A1-F6EECF244321}">
                <p14:modId xmlns:p14="http://schemas.microsoft.com/office/powerpoint/2010/main" val="321479545"/>
              </p:ext>
            </p:extLst>
          </p:nvPr>
        </p:nvGraphicFramePr>
        <p:xfrm>
          <a:off x="65312" y="1110342"/>
          <a:ext cx="8991600" cy="5150107"/>
        </p:xfrm>
        <a:graphic>
          <a:graphicData uri="http://schemas.openxmlformats.org/drawingml/2006/table">
            <a:tbl>
              <a:tblPr firstRow="1" bandRow="1">
                <a:tableStyleId>{5C22544A-7EE6-4342-B048-85BDC9FD1C3A}</a:tableStyleId>
              </a:tblPr>
              <a:tblGrid>
                <a:gridCol w="4495800"/>
                <a:gridCol w="4495800"/>
              </a:tblGrid>
              <a:tr h="579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chemeClr val="bg1"/>
                          </a:solidFill>
                          <a:effectLst/>
                          <a:latin typeface="+mn-lt"/>
                        </a:rPr>
                        <a:t>If You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chemeClr val="bg1"/>
                          </a:solidFill>
                          <a:effectLst/>
                          <a:latin typeface="+mn-lt"/>
                        </a:rPr>
                        <a:t>Your Immunosuppressive Drugs</a:t>
                      </a:r>
                    </a:p>
                  </a:txBody>
                  <a:tcPr/>
                </a:tc>
              </a:tr>
              <a:tr h="24678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Are entitled to Part A at time of transplant </a:t>
                      </a:r>
                      <a:r>
                        <a:rPr kumimoji="0" lang="en-US" sz="2200" b="1" i="0" u="none" strike="noStrike" kern="1200" cap="none" spc="0" normalizeH="0" baseline="0" noProof="0" dirty="0" smtClean="0">
                          <a:ln>
                            <a:noFill/>
                          </a:ln>
                          <a:solidFill>
                            <a:prstClr val="black"/>
                          </a:solidFill>
                          <a:effectLst/>
                          <a:uLnTx/>
                          <a:uFillTx/>
                          <a:latin typeface="+mn-lt"/>
                          <a:ea typeface="+mn-ea"/>
                          <a:cs typeface="+mn-cs"/>
                        </a:rPr>
                        <a:t>and </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Medicare paid for your transplant and the transplant took place in a Medicare-approved facility </a:t>
                      </a:r>
                      <a:r>
                        <a:rPr kumimoji="0" lang="en-US" sz="2200" b="1" i="0" u="none" strike="noStrike" kern="1200" cap="none" spc="0" normalizeH="0" baseline="0" noProof="0" dirty="0" smtClean="0">
                          <a:ln>
                            <a:noFill/>
                          </a:ln>
                          <a:solidFill>
                            <a:prstClr val="black"/>
                          </a:solidFill>
                          <a:effectLst/>
                          <a:uLnTx/>
                          <a:uFillTx/>
                          <a:latin typeface="+mn-lt"/>
                          <a:ea typeface="+mn-ea"/>
                          <a:cs typeface="+mn-cs"/>
                        </a:rPr>
                        <a:t>or </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Medicare was secondary payer but made no payment</a:t>
                      </a:r>
                    </a:p>
                  </a:txBody>
                  <a:tcPr/>
                </a:tc>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Are covered by Part B</a:t>
                      </a:r>
                    </a:p>
                    <a:p>
                      <a:pPr marL="312737"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tab pos="233363" algn="l"/>
                        </a:tabLst>
                        <a:defRPr/>
                      </a:pPr>
                      <a:r>
                        <a:rPr kumimoji="0" lang="en-US" sz="2200" b="0" i="0" u="none" strike="noStrike" kern="1200" cap="none" spc="0" normalizeH="0" baseline="0" noProof="0" dirty="0" smtClean="0">
                          <a:ln>
                            <a:noFill/>
                          </a:ln>
                          <a:solidFill>
                            <a:prstClr val="black"/>
                          </a:solidFill>
                          <a:effectLst/>
                          <a:uLnTx/>
                          <a:uFillTx/>
                          <a:latin typeface="+mn-lt"/>
                        </a:rPr>
                        <a:t>Medicare pays 80%</a:t>
                      </a:r>
                    </a:p>
                    <a:p>
                      <a:pPr marL="312737"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tab pos="233363" algn="l"/>
                        </a:tabLst>
                        <a:defRPr/>
                      </a:pPr>
                      <a:r>
                        <a:rPr kumimoji="0" lang="en-US" sz="2200" b="0" i="0" u="none" strike="noStrike" kern="1200" cap="none" spc="0" normalizeH="0" baseline="0" noProof="0" dirty="0" smtClean="0">
                          <a:ln>
                            <a:noFill/>
                          </a:ln>
                          <a:solidFill>
                            <a:prstClr val="black"/>
                          </a:solidFill>
                          <a:effectLst/>
                          <a:uLnTx/>
                          <a:uFillTx/>
                          <a:latin typeface="+mn-lt"/>
                        </a:rPr>
                        <a:t>You pay 20%</a:t>
                      </a:r>
                    </a:p>
                    <a:p>
                      <a:pPr marL="625475" marR="0" lvl="0" indent="-277813" algn="l" defTabSz="914400" rtl="0" eaLnBrk="0" fontAlgn="base" latinLnBrk="0" hangingPunct="0">
                        <a:lnSpc>
                          <a:spcPct val="100000"/>
                        </a:lnSpc>
                        <a:spcBef>
                          <a:spcPts val="0"/>
                        </a:spcBef>
                        <a:spcAft>
                          <a:spcPct val="0"/>
                        </a:spcAft>
                        <a:buClrTx/>
                        <a:buSzTx/>
                        <a:buFont typeface="Arial" pitchFamily="34" charset="0"/>
                        <a:buChar char="•"/>
                        <a:tabLst>
                          <a:tab pos="566738" algn="l"/>
                        </a:tabLst>
                        <a:defRPr/>
                      </a:pPr>
                      <a:r>
                        <a:rPr kumimoji="0" lang="en-US" sz="2200" b="0" i="0" u="none" strike="noStrike" kern="1200" cap="none" spc="0" normalizeH="0" baseline="0" noProof="0" dirty="0" smtClean="0">
                          <a:ln>
                            <a:noFill/>
                          </a:ln>
                          <a:solidFill>
                            <a:prstClr val="black"/>
                          </a:solidFill>
                          <a:effectLst/>
                          <a:uLnTx/>
                          <a:uFillTx/>
                          <a:latin typeface="+mn-lt"/>
                        </a:rPr>
                        <a:t>Coinsurance costs don’t count toward catastrophic coverage under Part D</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a:txBody>
                  <a:tcPr/>
                </a:tc>
              </a:tr>
              <a:tr h="2057400">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Didn’t meet the transplant conditions above</a:t>
                      </a:r>
                    </a:p>
                  </a:txBody>
                  <a:tcPr/>
                </a:tc>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May be covered by Part D (unless you would be covered by Part B, but you haven't enrolled in Part B)</a:t>
                      </a:r>
                    </a:p>
                    <a:p>
                      <a:pPr marL="32004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rPr>
                        <a:t>Costs vary by plan </a:t>
                      </a: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Helps cover drugs needed for other conditions</a:t>
                      </a:r>
                    </a:p>
                  </a:txBody>
                  <a:tcPr/>
                </a:tc>
              </a:tr>
            </a:tbl>
          </a:graphicData>
        </a:graphic>
      </p:graphicFrame>
      <p:sp>
        <p:nvSpPr>
          <p:cNvPr id="5" name="Date Placeholder 4"/>
          <p:cNvSpPr>
            <a:spLocks noGrp="1"/>
          </p:cNvSpPr>
          <p:nvPr>
            <p:ph type="dt" sz="half" idx="2"/>
          </p:nvPr>
        </p:nvSpPr>
        <p:spPr/>
        <p:txBody>
          <a:bodyPr/>
          <a:lstStyle/>
          <a:p>
            <a:r>
              <a:rPr lang="en-US" dirty="0" smtClean="0">
                <a:solidFill>
                  <a:prstClr val="black"/>
                </a:solidFill>
              </a:rPr>
              <a:t>05/01/2015</a:t>
            </a:r>
            <a:endParaRPr lang="en-US" dirty="0">
              <a:solidFill>
                <a:prstClr val="black"/>
              </a:solidFill>
            </a:endParaRPr>
          </a:p>
        </p:txBody>
      </p:sp>
      <p:sp>
        <p:nvSpPr>
          <p:cNvPr id="7" name="Slide Number Placeholder 6"/>
          <p:cNvSpPr>
            <a:spLocks noGrp="1"/>
          </p:cNvSpPr>
          <p:nvPr>
            <p:ph type="sldNum" sz="quarter" idx="4"/>
          </p:nvPr>
        </p:nvSpPr>
        <p:spPr/>
        <p:txBody>
          <a:bodyPr/>
          <a:lstStyle/>
          <a:p>
            <a:pPr algn="r"/>
            <a:fld id="{78C0CC3C-85F1-4D86-9B70-8D9F8B17F046}" type="slidenum">
              <a:rPr lang="en-US" smtClean="0">
                <a:solidFill>
                  <a:prstClr val="black"/>
                </a:solidFill>
              </a:rPr>
              <a:pPr algn="r"/>
              <a:t>14</a:t>
            </a:fld>
            <a:endParaRPr lang="en-US" dirty="0">
              <a:solidFill>
                <a:prstClr val="black"/>
              </a:solidFill>
            </a:endParaRPr>
          </a:p>
        </p:txBody>
      </p:sp>
      <p:sp>
        <p:nvSpPr>
          <p:cNvPr id="6"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Tree>
    <p:extLst>
      <p:ext uri="{BB962C8B-B14F-4D97-AF65-F5344CB8AC3E}">
        <p14:creationId xmlns:p14="http://schemas.microsoft.com/office/powerpoint/2010/main" val="3471799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When Medicare Coverage Based on ESRD Starts</a:t>
            </a:r>
            <a:endParaRPr lang="en-US" dirty="0"/>
          </a:p>
        </p:txBody>
      </p:sp>
      <p:graphicFrame>
        <p:nvGraphicFramePr>
          <p:cNvPr id="9" name="Table 8" descr="Chart describing when Medicare coverage based on ESRD starts.&#10;&#10;Details are included in the speakers' notes." title="Chart describing when Medicare coverage based on ESRD starts"/>
          <p:cNvGraphicFramePr>
            <a:graphicFrameLocks noGrp="1"/>
          </p:cNvGraphicFramePr>
          <p:nvPr>
            <p:extLst>
              <p:ext uri="{D42A27DB-BD31-4B8C-83A1-F6EECF244321}">
                <p14:modId xmlns:p14="http://schemas.microsoft.com/office/powerpoint/2010/main" val="1007692037"/>
              </p:ext>
            </p:extLst>
          </p:nvPr>
        </p:nvGraphicFramePr>
        <p:xfrm>
          <a:off x="76200" y="1066800"/>
          <a:ext cx="8991600" cy="5612827"/>
        </p:xfrm>
        <a:graphic>
          <a:graphicData uri="http://schemas.openxmlformats.org/drawingml/2006/table">
            <a:tbl>
              <a:tblPr firstRow="1" bandRow="1">
                <a:tableStyleId>{5C22544A-7EE6-4342-B048-85BDC9FD1C3A}</a:tableStyleId>
              </a:tblPr>
              <a:tblGrid>
                <a:gridCol w="2895600"/>
                <a:gridCol w="6096000"/>
              </a:tblGrid>
              <a:tr h="495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Your</a:t>
                      </a:r>
                      <a:r>
                        <a:rPr lang="en-US" sz="2200" b="1" baseline="0" dirty="0" smtClean="0">
                          <a:solidFill>
                            <a:schemeClr val="bg1"/>
                          </a:solidFill>
                        </a:rPr>
                        <a:t> Coverage Starts</a:t>
                      </a:r>
                      <a:endParaRPr lang="en-US" sz="2200" b="1"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kern="1200" baseline="0" dirty="0" smtClean="0">
                          <a:solidFill>
                            <a:schemeClr val="bg1"/>
                          </a:solidFill>
                          <a:latin typeface="+mn-lt"/>
                          <a:ea typeface="+mn-ea"/>
                          <a:cs typeface="+mn-cs"/>
                        </a:rPr>
                        <a:t>Under the Following Circumstances</a:t>
                      </a:r>
                      <a:endParaRPr lang="en-US" sz="2200" b="0" kern="1200" dirty="0">
                        <a:solidFill>
                          <a:schemeClr val="tx1"/>
                        </a:solidFill>
                        <a:latin typeface="+mn-lt"/>
                        <a:ea typeface="+mn-ea"/>
                        <a:cs typeface="+mn-cs"/>
                      </a:endParaRPr>
                    </a:p>
                  </a:txBody>
                  <a:tcPr/>
                </a:tc>
              </a:tr>
              <a:tr h="577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solidFill>
                            <a:schemeClr val="tx1"/>
                          </a:solidFill>
                        </a:rPr>
                        <a:t>1</a:t>
                      </a:r>
                      <a:r>
                        <a:rPr lang="en-US" sz="2200" b="0" baseline="30000" dirty="0" smtClean="0">
                          <a:solidFill>
                            <a:schemeClr val="tx1"/>
                          </a:solidFill>
                        </a:rPr>
                        <a:t>st</a:t>
                      </a:r>
                      <a:r>
                        <a:rPr lang="en-US" sz="2200" b="0" dirty="0" smtClean="0">
                          <a:solidFill>
                            <a:schemeClr val="tx1"/>
                          </a:solidFill>
                        </a:rPr>
                        <a:t> day of the 4</a:t>
                      </a:r>
                      <a:r>
                        <a:rPr lang="en-US" sz="2200" b="0" baseline="30000" dirty="0" smtClean="0">
                          <a:solidFill>
                            <a:schemeClr val="tx1"/>
                          </a:solidFill>
                        </a:rPr>
                        <a:t>th</a:t>
                      </a:r>
                      <a:r>
                        <a:rPr lang="en-US" sz="2200" b="0" dirty="0" smtClean="0">
                          <a:solidFill>
                            <a:schemeClr val="tx1"/>
                          </a:solidFill>
                        </a:rPr>
                        <a:t> month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kern="1200" dirty="0" smtClean="0">
                          <a:solidFill>
                            <a:schemeClr val="tx1"/>
                          </a:solidFill>
                          <a:latin typeface="+mn-lt"/>
                          <a:ea typeface="+mn-ea"/>
                          <a:cs typeface="+mn-cs"/>
                        </a:rPr>
                        <a:t>You get a regular course of dialysis in a facility</a:t>
                      </a:r>
                    </a:p>
                  </a:txBody>
                  <a:tcPr/>
                </a:tc>
              </a:tr>
              <a:tr h="1142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a:t>
                      </a:r>
                      <a:r>
                        <a:rPr lang="en-US" sz="2200" baseline="30000" dirty="0" smtClean="0"/>
                        <a:t>st</a:t>
                      </a:r>
                      <a:r>
                        <a:rPr lang="en-US" sz="2200" dirty="0" smtClean="0"/>
                        <a:t> day of the month of the 1</a:t>
                      </a:r>
                      <a:r>
                        <a:rPr lang="en-US" sz="2200" baseline="30000" dirty="0" smtClean="0"/>
                        <a:t>st</a:t>
                      </a:r>
                      <a:r>
                        <a:rPr lang="en-US" sz="2200" dirty="0" smtClean="0"/>
                        <a:t> month of dialysis</a:t>
                      </a:r>
                      <a:endParaRPr lang="en-US" sz="2200" dirty="0" smtClean="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solidFill>
                            <a:schemeClr val="dk1"/>
                          </a:solidFill>
                          <a:latin typeface="+mn-lt"/>
                          <a:ea typeface="+mn-ea"/>
                          <a:cs typeface="+mn-cs"/>
                        </a:rPr>
                        <a:t>You</a:t>
                      </a:r>
                      <a:r>
                        <a:rPr lang="en-US" sz="2200" kern="1200" baseline="0" dirty="0" smtClean="0">
                          <a:solidFill>
                            <a:schemeClr val="dk1"/>
                          </a:solidFill>
                          <a:latin typeface="+mn-lt"/>
                          <a:ea typeface="+mn-ea"/>
                          <a:cs typeface="+mn-cs"/>
                        </a:rPr>
                        <a:t> participate in a </a:t>
                      </a:r>
                      <a:r>
                        <a:rPr lang="en-US" sz="2200" kern="1200" dirty="0" smtClean="0">
                          <a:solidFill>
                            <a:schemeClr val="dk1"/>
                          </a:solidFill>
                          <a:latin typeface="+mn-lt"/>
                          <a:ea typeface="+mn-ea"/>
                          <a:cs typeface="+mn-cs"/>
                        </a:rPr>
                        <a:t>home dialysis training program </a:t>
                      </a:r>
                      <a:r>
                        <a:rPr lang="en-US" sz="2200" dirty="0" smtClean="0"/>
                        <a:t>during the first 3 months of your regular course of dialysis </a:t>
                      </a:r>
                      <a:r>
                        <a:rPr lang="en-US" sz="2200" kern="1200" dirty="0" smtClean="0">
                          <a:solidFill>
                            <a:schemeClr val="dk1"/>
                          </a:solidFill>
                          <a:latin typeface="+mn-lt"/>
                          <a:ea typeface="+mn-ea"/>
                          <a:cs typeface="+mn-cs"/>
                        </a:rPr>
                        <a:t>(with expectation of completion</a:t>
                      </a:r>
                      <a:r>
                        <a:rPr lang="en-US" sz="2200" dirty="0" smtClean="0"/>
                        <a:t>)</a:t>
                      </a:r>
                      <a:endParaRPr lang="en-US" sz="2200" dirty="0" smtClean="0">
                        <a:solidFill>
                          <a:schemeClr val="tx1"/>
                        </a:solidFill>
                      </a:endParaRPr>
                    </a:p>
                  </a:txBody>
                  <a:tcPr/>
                </a:tc>
              </a:tr>
              <a:tr h="5176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a:t>
                      </a:r>
                      <a:r>
                        <a:rPr lang="en-US" sz="2200" baseline="30000" dirty="0" smtClean="0"/>
                        <a:t>st</a:t>
                      </a:r>
                      <a:r>
                        <a:rPr lang="en-US" sz="2200" dirty="0" smtClean="0"/>
                        <a:t> day of the month</a:t>
                      </a:r>
                      <a:endParaRPr lang="en-US" sz="220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strike="noStrike" baseline="0" dirty="0" smtClean="0">
                          <a:solidFill>
                            <a:schemeClr val="tx1"/>
                          </a:solidFill>
                        </a:rPr>
                        <a:t>Y</a:t>
                      </a:r>
                      <a:r>
                        <a:rPr lang="en-US" sz="2200" dirty="0" smtClean="0"/>
                        <a:t>ou get a kidney transplant</a:t>
                      </a:r>
                      <a:endParaRPr lang="en-US" sz="2200" dirty="0" smtClean="0">
                        <a:solidFill>
                          <a:schemeClr val="tx1"/>
                        </a:solidFill>
                      </a:endParaRPr>
                    </a:p>
                  </a:txBody>
                  <a:tcPr/>
                </a:tc>
              </a:tr>
              <a:tr h="1417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1</a:t>
                      </a:r>
                      <a:r>
                        <a:rPr lang="en-US" sz="2200" baseline="30000" dirty="0" smtClean="0"/>
                        <a:t>st</a:t>
                      </a:r>
                      <a:r>
                        <a:rPr lang="en-US" sz="2200" dirty="0" smtClean="0"/>
                        <a:t> day of the month</a:t>
                      </a:r>
                    </a:p>
                    <a:p>
                      <a:endParaRPr lang="en-US" sz="22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strike="noStrike" baseline="0" dirty="0" smtClean="0">
                          <a:solidFill>
                            <a:schemeClr val="tx1"/>
                          </a:solidFill>
                        </a:rPr>
                        <a:t>Y</a:t>
                      </a:r>
                      <a:r>
                        <a:rPr lang="en-US" sz="2200" dirty="0" smtClean="0"/>
                        <a:t>ou’re admitted to a Medicare-approved transplant facility for a kidney transplant or procedures preliminary to a kidney transplant if transplant takes place in the same month or within the following 2 months</a:t>
                      </a:r>
                      <a:endParaRPr lang="en-US" sz="2200" dirty="0" smtClean="0">
                        <a:solidFill>
                          <a:schemeClr val="tx1"/>
                        </a:solidFill>
                      </a:endParaRPr>
                    </a:p>
                  </a:txBody>
                  <a:tcPr/>
                </a:tc>
              </a:tr>
              <a:tr h="11120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2 months before the month</a:t>
                      </a:r>
                      <a:r>
                        <a:rPr lang="en-US" sz="2200" baseline="0" dirty="0" smtClean="0"/>
                        <a:t> of your transplant</a:t>
                      </a:r>
                      <a:endParaRPr lang="en-US" sz="2200" dirty="0" smtClean="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200" dirty="0" smtClean="0"/>
                        <a:t>Your transplant is delayed</a:t>
                      </a:r>
                      <a:r>
                        <a:rPr lang="en-US" sz="2200" baseline="0" dirty="0" smtClean="0"/>
                        <a:t> more than 2 months after you’re admitted to the hospital for the transplant </a:t>
                      </a:r>
                      <a:r>
                        <a:rPr lang="en-US" sz="2200" b="1" baseline="0" dirty="0" smtClean="0"/>
                        <a:t>or</a:t>
                      </a:r>
                      <a:r>
                        <a:rPr lang="en-US" sz="2200" baseline="0" dirty="0" smtClean="0"/>
                        <a:t> for health care services you need for the transplant</a:t>
                      </a:r>
                      <a:endParaRPr lang="en-US" sz="2200" dirty="0" smtClean="0">
                        <a:solidFill>
                          <a:schemeClr val="tx1"/>
                        </a:solidFill>
                      </a:endParaRPr>
                    </a:p>
                  </a:txBody>
                  <a:tcPr/>
                </a:tc>
              </a:tr>
            </a:tbl>
          </a:graphicData>
        </a:graphic>
      </p:graphicFrame>
    </p:spTree>
    <p:extLst>
      <p:ext uri="{BB962C8B-B14F-4D97-AF65-F5344CB8AC3E}">
        <p14:creationId xmlns:p14="http://schemas.microsoft.com/office/powerpoint/2010/main" val="12223299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smtClean="0"/>
              <a:t>When Coverage for ESRD Ends, </a:t>
            </a:r>
            <a:br>
              <a:rPr lang="en-US" dirty="0" smtClean="0"/>
            </a:br>
            <a:r>
              <a:rPr lang="en-US" dirty="0" smtClean="0"/>
              <a:t>Continues, or Resumes</a:t>
            </a:r>
            <a:endParaRPr lang="en-US" dirty="0"/>
          </a:p>
        </p:txBody>
      </p:sp>
      <p:graphicFrame>
        <p:nvGraphicFramePr>
          <p:cNvPr id="4" name="Content Placeholder 3" descr="Chart describing when coverage for ESRD ends, continues, or resumes.&#10;&#10;Details included in the speakers' notes." title="Chart describing when coverage for ESRD ends, continues, or resumes"/>
          <p:cNvGraphicFramePr>
            <a:graphicFrameLocks noGrp="1"/>
          </p:cNvGraphicFramePr>
          <p:nvPr>
            <p:ph idx="1"/>
            <p:extLst>
              <p:ext uri="{D42A27DB-BD31-4B8C-83A1-F6EECF244321}">
                <p14:modId xmlns:p14="http://schemas.microsoft.com/office/powerpoint/2010/main" val="3868359381"/>
              </p:ext>
            </p:extLst>
          </p:nvPr>
        </p:nvGraphicFramePr>
        <p:xfrm>
          <a:off x="0" y="1121229"/>
          <a:ext cx="9144000" cy="5334000"/>
        </p:xfrm>
        <a:graphic>
          <a:graphicData uri="http://schemas.openxmlformats.org/drawingml/2006/table">
            <a:tbl>
              <a:tblPr firstRow="1" bandRow="1">
                <a:tableStyleId>{5C22544A-7EE6-4342-B048-85BDC9FD1C3A}</a:tableStyleId>
              </a:tblPr>
              <a:tblGrid>
                <a:gridCol w="2868025"/>
                <a:gridCol w="3380375"/>
                <a:gridCol w="2895600"/>
              </a:tblGrid>
              <a:tr h="8269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When Coverage Ends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When</a:t>
                      </a:r>
                      <a:r>
                        <a:rPr lang="en-US" sz="2400" b="1" baseline="0" dirty="0" smtClean="0">
                          <a:solidFill>
                            <a:schemeClr val="bg1"/>
                          </a:solidFill>
                        </a:rPr>
                        <a:t> Coverage Continues</a:t>
                      </a:r>
                      <a:endParaRPr lang="en-US" sz="2400" b="1" dirty="0" smtClean="0">
                        <a:solidFill>
                          <a:schemeClr val="bg1"/>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When Coverage Resumes </a:t>
                      </a:r>
                    </a:p>
                  </a:txBody>
                  <a:tcPr/>
                </a:tc>
              </a:tr>
              <a:tr h="45070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spc="0" dirty="0" smtClean="0">
                          <a:solidFill>
                            <a:schemeClr val="tx1"/>
                          </a:solidFill>
                        </a:rPr>
                        <a:t>Entitlement based solely on ESRD</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spc="0" dirty="0" smtClean="0">
                          <a:solidFill>
                            <a:schemeClr val="tx1"/>
                          </a:solidFill>
                          <a:latin typeface="+mn-lt"/>
                          <a:ea typeface="+mn-ea"/>
                          <a:cs typeface="+mn-cs"/>
                        </a:rPr>
                        <a:t>Coverage</a:t>
                      </a:r>
                      <a:r>
                        <a:rPr lang="en-US" sz="2000" b="0" spc="0" dirty="0" smtClean="0">
                          <a:solidFill>
                            <a:schemeClr val="tx1"/>
                          </a:solidFill>
                        </a:rPr>
                        <a:t> ends </a:t>
                      </a:r>
                      <a:r>
                        <a:rPr lang="en-US" sz="2000" b="0" kern="1200" spc="0" dirty="0" smtClean="0">
                          <a:solidFill>
                            <a:schemeClr val="dk1"/>
                          </a:solidFill>
                          <a:latin typeface="+mn-lt"/>
                          <a:ea typeface="+mn-ea"/>
                          <a:cs typeface="+mn-cs"/>
                        </a:rPr>
                        <a:t>12 months after the month</a:t>
                      </a:r>
                      <a:r>
                        <a:rPr lang="en-US" sz="2000" b="0" spc="0" dirty="0" smtClean="0"/>
                        <a:t> </a:t>
                      </a:r>
                      <a:r>
                        <a:rPr lang="en-US" sz="2000" b="0" kern="1200" spc="0" dirty="0" smtClean="0">
                          <a:solidFill>
                            <a:schemeClr val="dk1"/>
                          </a:solidFill>
                          <a:latin typeface="+mn-lt"/>
                          <a:ea typeface="+mn-ea"/>
                          <a:cs typeface="+mn-cs"/>
                        </a:rPr>
                        <a:t>you no longer require a regular course of dialysis </a:t>
                      </a:r>
                      <a:r>
                        <a:rPr lang="en-US" sz="2000" b="1" kern="1200" spc="0" dirty="0" smtClean="0">
                          <a:solidFill>
                            <a:schemeClr val="dk1"/>
                          </a:solidFill>
                          <a:latin typeface="+mn-lt"/>
                          <a:ea typeface="+mn-ea"/>
                          <a:cs typeface="+mn-cs"/>
                        </a:rPr>
                        <a:t>or</a:t>
                      </a:r>
                      <a:r>
                        <a:rPr lang="en-US" sz="2000" b="0" kern="1200" spc="0" dirty="0" smtClean="0">
                          <a:solidFill>
                            <a:schemeClr val="dk1"/>
                          </a:solidFill>
                          <a:latin typeface="+mn-lt"/>
                          <a:ea typeface="+mn-ea"/>
                          <a:cs typeface="+mn-cs"/>
                        </a:rPr>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kern="1200" spc="0" dirty="0" smtClean="0">
                          <a:solidFill>
                            <a:schemeClr val="dk1"/>
                          </a:solidFill>
                          <a:latin typeface="+mn-lt"/>
                          <a:ea typeface="+mn-ea"/>
                          <a:cs typeface="+mn-cs"/>
                        </a:rPr>
                        <a:t>Thirty-six months after the month of your kidney transplant</a:t>
                      </a:r>
                      <a:endParaRPr lang="en-US" sz="2000" dirty="0" smtClean="0"/>
                    </a:p>
                    <a:p>
                      <a:endParaRPr lang="en-US" dirty="0"/>
                    </a:p>
                  </a:txBody>
                  <a:tcPr/>
                </a:tc>
                <a:tc>
                  <a:txBody>
                    <a:bodyPr/>
                    <a:lstStyle/>
                    <a:p>
                      <a:pPr marL="342900" indent="-342900" algn="l" defTabSz="914400" rtl="0" eaLnBrk="1" latinLnBrk="0" hangingPunct="1">
                        <a:buFont typeface="Arial" panose="020B0604020202020204" pitchFamily="34" charset="0"/>
                        <a:buChar char="•"/>
                        <a:defRPr/>
                      </a:pPr>
                      <a:r>
                        <a:rPr lang="en-US" sz="2000" kern="1200" spc="0" dirty="0" smtClean="0">
                          <a:solidFill>
                            <a:schemeClr val="dk1"/>
                          </a:solidFill>
                          <a:latin typeface="+mn-lt"/>
                          <a:ea typeface="+mn-ea"/>
                          <a:cs typeface="+mn-cs"/>
                        </a:rPr>
                        <a:t>No interruption in coverage if you</a:t>
                      </a:r>
                      <a:r>
                        <a:rPr lang="en-US" sz="2000" kern="1200" spc="0" baseline="0" dirty="0" smtClean="0">
                          <a:solidFill>
                            <a:schemeClr val="dk1"/>
                          </a:solidFill>
                          <a:latin typeface="+mn-lt"/>
                          <a:ea typeface="+mn-ea"/>
                          <a:cs typeface="+mn-cs"/>
                        </a:rPr>
                        <a:t> start a</a:t>
                      </a:r>
                      <a:r>
                        <a:rPr lang="en-US" sz="2000" kern="1200" spc="0" dirty="0" smtClean="0">
                          <a:solidFill>
                            <a:schemeClr val="dk1"/>
                          </a:solidFill>
                          <a:latin typeface="+mn-lt"/>
                          <a:ea typeface="+mn-ea"/>
                          <a:cs typeface="+mn-cs"/>
                        </a:rPr>
                        <a:t> regular course of dialysis again</a:t>
                      </a:r>
                      <a:r>
                        <a:rPr lang="en-US" sz="2000" kern="1200" spc="0" baseline="0" dirty="0" smtClean="0">
                          <a:solidFill>
                            <a:schemeClr val="dk1"/>
                          </a:solidFill>
                          <a:latin typeface="+mn-lt"/>
                          <a:ea typeface="+mn-ea"/>
                          <a:cs typeface="+mn-cs"/>
                        </a:rPr>
                        <a:t> </a:t>
                      </a:r>
                      <a:r>
                        <a:rPr lang="en-US" sz="2000" kern="1200" spc="0" dirty="0" smtClean="0">
                          <a:solidFill>
                            <a:schemeClr val="dk1"/>
                          </a:solidFill>
                          <a:latin typeface="+mn-lt"/>
                          <a:ea typeface="+mn-ea"/>
                          <a:cs typeface="+mn-cs"/>
                        </a:rPr>
                        <a:t>within 12 months after regular dialysis stopped </a:t>
                      </a:r>
                      <a:r>
                        <a:rPr lang="en-US" sz="2000" b="1" kern="1200" spc="0" dirty="0" smtClean="0">
                          <a:solidFill>
                            <a:schemeClr val="dk1"/>
                          </a:solidFill>
                          <a:latin typeface="+mn-lt"/>
                          <a:ea typeface="+mn-ea"/>
                          <a:cs typeface="+mn-cs"/>
                        </a:rPr>
                        <a:t>or </a:t>
                      </a:r>
                    </a:p>
                    <a:p>
                      <a:pPr marL="342900" indent="-342900" algn="l" defTabSz="914400" rtl="0" eaLnBrk="1" latinLnBrk="0" hangingPunct="1">
                        <a:buFont typeface="Arial" panose="020B0604020202020204" pitchFamily="34" charset="0"/>
                        <a:buChar char="•"/>
                        <a:defRPr/>
                      </a:pPr>
                      <a:r>
                        <a:rPr lang="en-US" sz="2000" kern="1200" spc="0" dirty="0" smtClean="0">
                          <a:solidFill>
                            <a:schemeClr val="dk1"/>
                          </a:solidFill>
                          <a:latin typeface="+mn-lt"/>
                          <a:ea typeface="+mn-ea"/>
                          <a:cs typeface="+mn-cs"/>
                        </a:rPr>
                        <a:t>You have a kidney transplant </a:t>
                      </a:r>
                      <a:r>
                        <a:rPr lang="en-US" sz="2000" b="1" kern="1200" spc="0" dirty="0" smtClean="0">
                          <a:solidFill>
                            <a:schemeClr val="dk1"/>
                          </a:solidFill>
                          <a:latin typeface="+mn-lt"/>
                          <a:ea typeface="+mn-ea"/>
                          <a:cs typeface="+mn-cs"/>
                        </a:rPr>
                        <a:t>or</a:t>
                      </a:r>
                    </a:p>
                    <a:p>
                      <a:pPr marL="3429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dirty="0" smtClean="0">
                          <a:solidFill>
                            <a:schemeClr val="dk1"/>
                          </a:solidFill>
                          <a:latin typeface="+mn-lt"/>
                          <a:ea typeface="+mn-ea"/>
                          <a:cs typeface="+mn-cs"/>
                        </a:rPr>
                        <a:t>Regular course of dialysis starts within 36 months after transplant </a:t>
                      </a:r>
                      <a:r>
                        <a:rPr lang="en-US" sz="2000" b="1" kern="1200" spc="0" dirty="0" smtClean="0">
                          <a:solidFill>
                            <a:schemeClr val="dk1"/>
                          </a:solidFill>
                          <a:latin typeface="+mn-lt"/>
                          <a:ea typeface="+mn-ea"/>
                          <a:cs typeface="+mn-cs"/>
                        </a:rPr>
                        <a:t>or </a:t>
                      </a:r>
                      <a:r>
                        <a:rPr lang="en-US" sz="2000" b="0" kern="1200" spc="0" dirty="0" smtClean="0">
                          <a:solidFill>
                            <a:schemeClr val="dk1"/>
                          </a:solidFill>
                          <a:latin typeface="+mn-lt"/>
                          <a:ea typeface="+mn-ea"/>
                          <a:cs typeface="+mn-cs"/>
                        </a:rPr>
                        <a:t>y</a:t>
                      </a:r>
                      <a:r>
                        <a:rPr lang="en-US" sz="2000" kern="1200" spc="0" dirty="0" smtClean="0">
                          <a:solidFill>
                            <a:schemeClr val="dk1"/>
                          </a:solidFill>
                          <a:latin typeface="+mn-lt"/>
                          <a:ea typeface="+mn-ea"/>
                          <a:cs typeface="+mn-cs"/>
                        </a:rPr>
                        <a:t>ou received another kidney transplant within 36 months after transplant</a:t>
                      </a:r>
                      <a:endParaRPr lang="en-US" sz="2000" dirty="0" smtClean="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kern="1200" spc="0" dirty="0" smtClean="0">
                          <a:solidFill>
                            <a:schemeClr val="dk1"/>
                          </a:solidFill>
                          <a:latin typeface="+mn-lt"/>
                          <a:ea typeface="+mn-ea"/>
                          <a:cs typeface="+mn-cs"/>
                        </a:rPr>
                        <a:t>Must file new application</a:t>
                      </a:r>
                      <a:r>
                        <a:rPr lang="en-US" sz="2000" kern="1200" spc="0" baseline="0" dirty="0" smtClean="0">
                          <a:solidFill>
                            <a:schemeClr val="dk1"/>
                          </a:solidFill>
                          <a:latin typeface="+mn-lt"/>
                          <a:ea typeface="+mn-ea"/>
                          <a:cs typeface="+mn-cs"/>
                        </a:rPr>
                        <a:t> and there's no waiting period if</a:t>
                      </a:r>
                      <a:endParaRPr lang="en-US" sz="2000" dirty="0" smtClean="0"/>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smtClean="0"/>
                        <a:t>You start a regular course of dialysis again or get a kidney transplant more than 12 months after you stopped getting a regular course of dialysis</a:t>
                      </a:r>
                    </a:p>
                    <a:p>
                      <a:pPr marL="3429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kern="1200" spc="0" dirty="0" smtClean="0">
                          <a:solidFill>
                            <a:schemeClr val="dk1"/>
                          </a:solidFill>
                          <a:latin typeface="+mn-lt"/>
                          <a:ea typeface="+mn-ea"/>
                          <a:cs typeface="+mn-cs"/>
                        </a:rPr>
                        <a:t>You have another kidney transplant &gt; 36 months later</a:t>
                      </a:r>
                      <a:endParaRPr lang="en-US" dirty="0"/>
                    </a:p>
                  </a:txBody>
                  <a:tcPr/>
                </a:tc>
              </a:tr>
            </a:tbl>
          </a:graphicData>
        </a:graphic>
      </p:graphicFrame>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400800"/>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40080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16</a:t>
            </a:fld>
            <a:endParaRPr lang="en-US" sz="1200" dirty="0"/>
          </a:p>
        </p:txBody>
      </p:sp>
    </p:spTree>
    <p:custDataLst>
      <p:tags r:id="rId1"/>
    </p:custDataLst>
    <p:extLst>
      <p:ext uri="{BB962C8B-B14F-4D97-AF65-F5344CB8AC3E}">
        <p14:creationId xmlns:p14="http://schemas.microsoft.com/office/powerpoint/2010/main" val="16183297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charset="0"/>
              </a:rPr>
              <a:t>Check Your Knowledge—Question 2</a:t>
            </a:r>
            <a:endParaRPr lang="en-US" dirty="0">
              <a:cs typeface="Arial" charset="0"/>
            </a:endParaRPr>
          </a:p>
        </p:txBody>
      </p:sp>
      <p:sp>
        <p:nvSpPr>
          <p:cNvPr id="5" name="Content Placeholder 4"/>
          <p:cNvSpPr>
            <a:spLocks noGrp="1"/>
          </p:cNvSpPr>
          <p:nvPr>
            <p:ph idx="1"/>
          </p:nvPr>
        </p:nvSpPr>
        <p:spPr>
          <a:xfrm>
            <a:off x="275897" y="1476703"/>
            <a:ext cx="5515303" cy="4525963"/>
          </a:xfrm>
        </p:spPr>
        <p:txBody>
          <a:bodyPr>
            <a:normAutofit fontScale="92500"/>
          </a:bodyPr>
          <a:lstStyle/>
          <a:p>
            <a:pPr marL="0" indent="0">
              <a:buNone/>
            </a:pPr>
            <a:r>
              <a:rPr lang="en-US" dirty="0"/>
              <a:t>I</a:t>
            </a:r>
            <a:r>
              <a:rPr lang="en-US" dirty="0" smtClean="0"/>
              <a:t>f you're receiving a regular course of dialysis in a Medicare-approved facility, when will your Medicare </a:t>
            </a:r>
            <a:r>
              <a:rPr lang="en-US" dirty="0"/>
              <a:t>coverage based on ESRD </a:t>
            </a:r>
            <a:r>
              <a:rPr lang="en-US" dirty="0" smtClean="0"/>
              <a:t>start? </a:t>
            </a:r>
            <a:endParaRPr lang="en-US" dirty="0"/>
          </a:p>
          <a:p>
            <a:pPr marL="457200" indent="-457200" eaLnBrk="0" hangingPunct="0">
              <a:buFont typeface="+mj-lt"/>
              <a:buAutoNum type="alphaLcPeriod"/>
            </a:pPr>
            <a:r>
              <a:rPr lang="en-US" sz="3000" dirty="0" smtClean="0">
                <a:solidFill>
                  <a:prstClr val="black"/>
                </a:solidFill>
              </a:rPr>
              <a:t>The first </a:t>
            </a:r>
            <a:r>
              <a:rPr lang="en-US" sz="3000" dirty="0">
                <a:solidFill>
                  <a:prstClr val="black"/>
                </a:solidFill>
              </a:rPr>
              <a:t>day of the next month</a:t>
            </a:r>
          </a:p>
          <a:p>
            <a:pPr marL="457200" indent="-457200" eaLnBrk="0" hangingPunct="0">
              <a:buFont typeface="+mj-lt"/>
              <a:buAutoNum type="alphaLcPeriod"/>
            </a:pPr>
            <a:r>
              <a:rPr lang="en-US" sz="3000" dirty="0" smtClean="0">
                <a:solidFill>
                  <a:prstClr val="black"/>
                </a:solidFill>
              </a:rPr>
              <a:t>60 days after dialysis begins</a:t>
            </a:r>
          </a:p>
          <a:p>
            <a:pPr marL="457200" indent="-457200" eaLnBrk="0" hangingPunct="0">
              <a:buFont typeface="+mj-lt"/>
              <a:buAutoNum type="alphaLcPeriod"/>
            </a:pPr>
            <a:r>
              <a:rPr lang="en-US" sz="3000" dirty="0" smtClean="0">
                <a:solidFill>
                  <a:prstClr val="black"/>
                </a:solidFill>
              </a:rPr>
              <a:t>30 </a:t>
            </a:r>
            <a:r>
              <a:rPr lang="en-US" sz="3000" dirty="0">
                <a:solidFill>
                  <a:prstClr val="black"/>
                </a:solidFill>
              </a:rPr>
              <a:t>days after dialysis begins</a:t>
            </a:r>
          </a:p>
          <a:p>
            <a:pPr marL="457200" indent="-457200" eaLnBrk="0" hangingPunct="0">
              <a:buFont typeface="+mj-lt"/>
              <a:buAutoNum type="alphaLcPeriod"/>
            </a:pPr>
            <a:r>
              <a:rPr lang="en-US" sz="3000" dirty="0" smtClean="0">
                <a:solidFill>
                  <a:prstClr val="black"/>
                </a:solidFill>
              </a:rPr>
              <a:t>The first </a:t>
            </a:r>
            <a:r>
              <a:rPr lang="en-US" sz="3000" dirty="0">
                <a:solidFill>
                  <a:prstClr val="black"/>
                </a:solidFill>
              </a:rPr>
              <a:t>day of the </a:t>
            </a:r>
            <a:r>
              <a:rPr lang="en-US" sz="3000" dirty="0" smtClean="0">
                <a:solidFill>
                  <a:prstClr val="black"/>
                </a:solidFill>
              </a:rPr>
              <a:t>fourth month</a:t>
            </a:r>
          </a:p>
          <a:p>
            <a:pPr marL="457200" indent="-457200" eaLnBrk="0" hangingPunct="0">
              <a:buFont typeface="+mj-lt"/>
              <a:buAutoNum type="alphaLcPeriod"/>
            </a:pPr>
            <a:endParaRPr lang="en-US" sz="3000" dirty="0">
              <a:solidFill>
                <a:prstClr val="black"/>
              </a:solidFill>
            </a:endParaRPr>
          </a:p>
          <a:p>
            <a:pPr marL="457200" indent="-457200" eaLnBrk="0" hangingPunct="0">
              <a:buFont typeface="+mj-lt"/>
              <a:buAutoNum type="alphaLcPeriod"/>
            </a:pPr>
            <a:endParaRPr lang="en-US" sz="2400" dirty="0">
              <a:solidFill>
                <a:prstClr val="black"/>
              </a:solidFill>
            </a:endParaRPr>
          </a:p>
          <a:p>
            <a:pPr marL="0" indent="0">
              <a:buNone/>
            </a:pPr>
            <a:endParaRPr lang="en-US" dirty="0"/>
          </a:p>
        </p:txBody>
      </p:sp>
      <p:sp>
        <p:nvSpPr>
          <p:cNvPr id="9" name="Rounded Rectangle 8" descr="Red rectangle indicating correct answer." title="Red rectangle indicating correct answer."/>
          <p:cNvSpPr/>
          <p:nvPr/>
        </p:nvSpPr>
        <p:spPr>
          <a:xfrm>
            <a:off x="304800" y="4953000"/>
            <a:ext cx="54102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prstClr val="black"/>
                </a:solidFill>
              </a:rPr>
              <a:t>05/01/2015</a:t>
            </a:r>
            <a:endParaRPr lang="en-US" sz="1200" dirty="0">
              <a:solidFill>
                <a:prstClr val="black"/>
              </a:solidFill>
            </a:endParaRPr>
          </a:p>
        </p:txBody>
      </p:sp>
      <p:sp>
        <p:nvSpPr>
          <p:cNvPr id="12"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prstClr val="black"/>
                </a:solidFill>
              </a:rPr>
              <a:t>Medicare for People With End-Stage Renal Disease</a:t>
            </a:r>
            <a:endParaRPr lang="en-US" sz="1200" dirty="0">
              <a:solidFill>
                <a:prstClr val="black"/>
              </a:solidFill>
            </a:endParaRPr>
          </a:p>
        </p:txBody>
      </p:sp>
      <p:sp>
        <p:nvSpPr>
          <p:cNvPr id="13"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solidFill>
                  <a:prstClr val="black"/>
                </a:solidFill>
              </a:rPr>
              <a:pPr algn="r" fontAlgn="base">
                <a:spcBef>
                  <a:spcPct val="0"/>
                </a:spcBef>
                <a:spcAft>
                  <a:spcPct val="0"/>
                </a:spcAft>
                <a:defRPr/>
              </a:pPr>
              <a:t>17</a:t>
            </a:fld>
            <a:endParaRPr lang="en-US" sz="1200" dirty="0">
              <a:solidFill>
                <a:prstClr val="black"/>
              </a:solidFill>
            </a:endParaRPr>
          </a:p>
        </p:txBody>
      </p:sp>
    </p:spTree>
    <p:extLst>
      <p:ext uri="{BB962C8B-B14F-4D97-AF65-F5344CB8AC3E}">
        <p14:creationId xmlns:p14="http://schemas.microsoft.com/office/powerpoint/2010/main" val="2472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charset="0"/>
              </a:rPr>
              <a:t>Check Your Knowledge—Question 3</a:t>
            </a:r>
            <a:endParaRPr lang="en-US" dirty="0">
              <a:cs typeface="Arial" charset="0"/>
            </a:endParaRPr>
          </a:p>
        </p:txBody>
      </p:sp>
      <p:sp>
        <p:nvSpPr>
          <p:cNvPr id="5" name="Content Placeholder 4"/>
          <p:cNvSpPr>
            <a:spLocks noGrp="1"/>
          </p:cNvSpPr>
          <p:nvPr>
            <p:ph idx="1"/>
          </p:nvPr>
        </p:nvSpPr>
        <p:spPr>
          <a:xfrm>
            <a:off x="123497" y="1445172"/>
            <a:ext cx="4666593" cy="4875798"/>
          </a:xfrm>
        </p:spPr>
        <p:txBody>
          <a:bodyPr>
            <a:normAutofit fontScale="92500"/>
          </a:bodyPr>
          <a:lstStyle/>
          <a:p>
            <a:pPr marL="0" lvl="1" indent="0">
              <a:spcBef>
                <a:spcPts val="602"/>
              </a:spcBef>
              <a:buNone/>
            </a:pPr>
            <a:r>
              <a:rPr lang="en-US" sz="3200" dirty="0" smtClean="0"/>
              <a:t>Your Medicare entitlement </a:t>
            </a:r>
            <a:r>
              <a:rPr lang="en-US" sz="3200" dirty="0"/>
              <a:t>based solely on ESRD ends</a:t>
            </a:r>
          </a:p>
          <a:p>
            <a:pPr marL="457200" indent="-457200" eaLnBrk="0" hangingPunct="0">
              <a:buFont typeface="+mj-lt"/>
              <a:buAutoNum type="alphaLcPeriod"/>
            </a:pPr>
            <a:r>
              <a:rPr lang="en-US" sz="3000" dirty="0">
                <a:solidFill>
                  <a:prstClr val="black"/>
                </a:solidFill>
              </a:rPr>
              <a:t>12 months after the month you no longer require a regular course of dialysis </a:t>
            </a:r>
            <a:endParaRPr lang="en-US" sz="3000" dirty="0" smtClean="0">
              <a:solidFill>
                <a:prstClr val="black"/>
              </a:solidFill>
            </a:endParaRPr>
          </a:p>
          <a:p>
            <a:pPr marL="457200" indent="-457200" eaLnBrk="0" hangingPunct="0">
              <a:buFont typeface="+mj-lt"/>
              <a:buAutoNum type="alphaLcPeriod"/>
            </a:pPr>
            <a:r>
              <a:rPr lang="en-US" sz="3000" dirty="0" smtClean="0">
                <a:solidFill>
                  <a:prstClr val="black"/>
                </a:solidFill>
              </a:rPr>
              <a:t>36 </a:t>
            </a:r>
            <a:r>
              <a:rPr lang="en-US" sz="3000" dirty="0">
                <a:solidFill>
                  <a:prstClr val="black"/>
                </a:solidFill>
              </a:rPr>
              <a:t>months after the month of your kidney transplant</a:t>
            </a:r>
          </a:p>
          <a:p>
            <a:pPr marL="457200" indent="-457200" eaLnBrk="0" hangingPunct="0">
              <a:buFont typeface="+mj-lt"/>
              <a:buAutoNum type="alphaLcPeriod"/>
            </a:pPr>
            <a:r>
              <a:rPr lang="en-US" sz="3000" dirty="0" smtClean="0">
                <a:solidFill>
                  <a:prstClr val="black"/>
                </a:solidFill>
              </a:rPr>
              <a:t>90 days after your kidney transplant</a:t>
            </a:r>
          </a:p>
          <a:p>
            <a:pPr marL="457200" indent="-457200" eaLnBrk="0" hangingPunct="0">
              <a:buFont typeface="+mj-lt"/>
              <a:buAutoNum type="alphaLcPeriod"/>
            </a:pPr>
            <a:r>
              <a:rPr lang="en-US" sz="3000" dirty="0" smtClean="0">
                <a:solidFill>
                  <a:prstClr val="black"/>
                </a:solidFill>
              </a:rPr>
              <a:t>Both a and b are correct</a:t>
            </a:r>
          </a:p>
          <a:p>
            <a:pPr marL="457200" indent="-457200" eaLnBrk="0" hangingPunct="0">
              <a:buFont typeface="+mj-lt"/>
              <a:buAutoNum type="alphaLcPeriod"/>
            </a:pPr>
            <a:endParaRPr lang="en-US" sz="3000" dirty="0">
              <a:solidFill>
                <a:prstClr val="black"/>
              </a:solidFill>
            </a:endParaRPr>
          </a:p>
          <a:p>
            <a:pPr marL="0" indent="0">
              <a:buNone/>
            </a:pPr>
            <a:endParaRPr lang="en-US" dirty="0"/>
          </a:p>
        </p:txBody>
      </p:sp>
      <p:sp>
        <p:nvSpPr>
          <p:cNvPr id="9" name="Rounded Rectangle 8" descr="Red rectangle indicating correct answer." title="Red rectangle indicating correct answer."/>
          <p:cNvSpPr/>
          <p:nvPr/>
        </p:nvSpPr>
        <p:spPr>
          <a:xfrm>
            <a:off x="183502" y="5715000"/>
            <a:ext cx="4236098"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prstClr val="black"/>
                </a:solidFill>
              </a:rPr>
              <a:t>05/01/2015</a:t>
            </a:r>
            <a:endParaRPr lang="en-US" sz="1200" dirty="0">
              <a:solidFill>
                <a:prstClr val="black"/>
              </a:solidFill>
            </a:endParaRPr>
          </a:p>
        </p:txBody>
      </p:sp>
      <p:sp>
        <p:nvSpPr>
          <p:cNvPr id="12"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prstClr val="black"/>
                </a:solidFill>
              </a:rPr>
              <a:t>Medicare for People With End-Stage Renal Disease</a:t>
            </a:r>
            <a:endParaRPr lang="en-US" sz="1200" dirty="0">
              <a:solidFill>
                <a:prstClr val="black"/>
              </a:solidFill>
            </a:endParaRPr>
          </a:p>
        </p:txBody>
      </p:sp>
      <p:sp>
        <p:nvSpPr>
          <p:cNvPr id="13"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solidFill>
                  <a:prstClr val="black"/>
                </a:solidFill>
              </a:rPr>
              <a:pPr algn="r" fontAlgn="base">
                <a:spcBef>
                  <a:spcPct val="0"/>
                </a:spcBef>
                <a:spcAft>
                  <a:spcPct val="0"/>
                </a:spcAft>
                <a:defRPr/>
              </a:pPr>
              <a:t>18</a:t>
            </a:fld>
            <a:endParaRPr lang="en-US" sz="1200" dirty="0">
              <a:solidFill>
                <a:prstClr val="black"/>
              </a:solidFill>
            </a:endParaRPr>
          </a:p>
        </p:txBody>
      </p:sp>
    </p:spTree>
    <p:extLst>
      <p:ext uri="{BB962C8B-B14F-4D97-AF65-F5344CB8AC3E}">
        <p14:creationId xmlns:p14="http://schemas.microsoft.com/office/powerpoint/2010/main" val="2472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Lesson </a:t>
            </a:r>
            <a:r>
              <a:rPr lang="en-US" b="1" dirty="0" smtClean="0"/>
              <a:t>3—What Medicare Covers</a:t>
            </a:r>
            <a:endParaRPr lang="en-US" b="1" dirty="0"/>
          </a:p>
        </p:txBody>
      </p:sp>
      <p:sp>
        <p:nvSpPr>
          <p:cNvPr id="3" name="Content Placeholder 2"/>
          <p:cNvSpPr>
            <a:spLocks noGrp="1"/>
          </p:cNvSpPr>
          <p:nvPr>
            <p:ph idx="1"/>
          </p:nvPr>
        </p:nvSpPr>
        <p:spPr/>
        <p:txBody>
          <a:bodyPr/>
          <a:lstStyle/>
          <a:p>
            <a:pPr marL="365760" indent="-365760">
              <a:defRPr/>
            </a:pPr>
            <a:r>
              <a:rPr lang="en-US" dirty="0"/>
              <a:t>Medicare coverage related to </a:t>
            </a:r>
            <a:r>
              <a:rPr lang="en-US" dirty="0" smtClean="0"/>
              <a:t>ESRD includes</a:t>
            </a:r>
            <a:endParaRPr lang="en-US" dirty="0"/>
          </a:p>
          <a:p>
            <a:pPr lvl="1">
              <a:defRPr/>
            </a:pPr>
            <a:r>
              <a:rPr lang="en-US" dirty="0" smtClean="0"/>
              <a:t>Dialysis </a:t>
            </a:r>
            <a:r>
              <a:rPr lang="en-US" dirty="0"/>
              <a:t>s</a:t>
            </a:r>
            <a:r>
              <a:rPr lang="en-US" dirty="0" smtClean="0"/>
              <a:t>ervices</a:t>
            </a:r>
            <a:endParaRPr lang="en-US" dirty="0"/>
          </a:p>
          <a:p>
            <a:pPr lvl="1">
              <a:defRPr/>
            </a:pPr>
            <a:r>
              <a:rPr lang="en-US" dirty="0"/>
              <a:t>Home </a:t>
            </a:r>
            <a:r>
              <a:rPr lang="en-US" dirty="0" smtClean="0"/>
              <a:t>dialysis </a:t>
            </a:r>
            <a:r>
              <a:rPr lang="en-US" dirty="0"/>
              <a:t>t</a:t>
            </a:r>
            <a:r>
              <a:rPr lang="en-US" dirty="0" smtClean="0"/>
              <a:t>raining</a:t>
            </a:r>
            <a:endParaRPr lang="en-US" dirty="0"/>
          </a:p>
          <a:p>
            <a:pPr lvl="1">
              <a:defRPr/>
            </a:pPr>
            <a:r>
              <a:rPr lang="en-US" dirty="0"/>
              <a:t>Transplant </a:t>
            </a:r>
            <a:r>
              <a:rPr lang="en-US" dirty="0" smtClean="0"/>
              <a:t>coverage</a:t>
            </a:r>
            <a:endParaRPr lang="en-US" dirty="0"/>
          </a:p>
          <a:p>
            <a:pPr marL="0" indent="0">
              <a:buNone/>
            </a:pPr>
            <a:endParaRPr lang="en-US" dirty="0"/>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19</a:t>
            </a:fld>
            <a:endParaRPr lang="en-US" sz="1200" dirty="0"/>
          </a:p>
        </p:txBody>
      </p:sp>
    </p:spTree>
    <p:extLst>
      <p:ext uri="{BB962C8B-B14F-4D97-AF65-F5344CB8AC3E}">
        <p14:creationId xmlns:p14="http://schemas.microsoft.com/office/powerpoint/2010/main" val="79564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000" dirty="0" smtClean="0"/>
              <a:t>Session </a:t>
            </a:r>
            <a:r>
              <a:rPr lang="en-US" sz="4000" b="1" dirty="0"/>
              <a:t>Objectives</a:t>
            </a:r>
            <a:r>
              <a:rPr lang="en-US" sz="4000" dirty="0"/>
              <a:t/>
            </a:r>
            <a:br>
              <a:rPr lang="en-US" sz="4000" dirty="0"/>
            </a:br>
            <a:endParaRPr lang="en-US" sz="4000" dirty="0"/>
          </a:p>
        </p:txBody>
      </p:sp>
      <p:sp>
        <p:nvSpPr>
          <p:cNvPr id="3" name="Content Placeholder 2"/>
          <p:cNvSpPr>
            <a:spLocks noGrp="1"/>
          </p:cNvSpPr>
          <p:nvPr>
            <p:ph idx="1"/>
          </p:nvPr>
        </p:nvSpPr>
        <p:spPr>
          <a:xfrm>
            <a:off x="381000" y="1363710"/>
            <a:ext cx="8382000" cy="4525963"/>
          </a:xfrm>
        </p:spPr>
        <p:txBody>
          <a:bodyPr/>
          <a:lstStyle/>
          <a:p>
            <a:pPr marL="0" indent="0">
              <a:buNone/>
              <a:defRPr/>
            </a:pPr>
            <a:r>
              <a:rPr lang="en-US" dirty="0"/>
              <a:t>This session </a:t>
            </a:r>
            <a:r>
              <a:rPr lang="en-US" dirty="0" smtClean="0"/>
              <a:t>focuses on </a:t>
            </a:r>
            <a:r>
              <a:rPr lang="en-US" dirty="0"/>
              <a:t>t</a:t>
            </a:r>
            <a:r>
              <a:rPr lang="en-US" dirty="0" smtClean="0"/>
              <a:t>he Medicare </a:t>
            </a:r>
            <a:r>
              <a:rPr lang="en-US" dirty="0"/>
              <a:t>p</a:t>
            </a:r>
            <a:r>
              <a:rPr lang="en-US" dirty="0" smtClean="0"/>
              <a:t>rogram for people with </a:t>
            </a:r>
            <a:r>
              <a:rPr lang="en-US" dirty="0"/>
              <a:t>End-Stage Renal </a:t>
            </a:r>
            <a:r>
              <a:rPr lang="en-US" dirty="0" smtClean="0"/>
              <a:t>Disease (ESRD), to help you</a:t>
            </a:r>
          </a:p>
          <a:p>
            <a:pPr>
              <a:defRPr/>
            </a:pPr>
            <a:r>
              <a:rPr lang="en-US" sz="2800" dirty="0" smtClean="0"/>
              <a:t>Define </a:t>
            </a:r>
            <a:r>
              <a:rPr lang="en-US" sz="2800" dirty="0"/>
              <a:t>End-Stage Renal Disease (</a:t>
            </a:r>
            <a:r>
              <a:rPr lang="en-US" sz="2800" dirty="0" smtClean="0"/>
              <a:t>ESRD)</a:t>
            </a:r>
          </a:p>
          <a:p>
            <a:pPr marL="365760" lvl="1" indent="-365760">
              <a:buFont typeface="Wingdings" pitchFamily="2" charset="2"/>
              <a:buChar char="§"/>
              <a:defRPr/>
            </a:pPr>
            <a:r>
              <a:rPr lang="en-US" dirty="0" smtClean="0">
                <a:cs typeface="Arial" charset="0"/>
              </a:rPr>
              <a:t>Explain Medicare eligibility and enrollment rules</a:t>
            </a:r>
          </a:p>
          <a:p>
            <a:pPr marL="365760" lvl="1" indent="-365760">
              <a:buFont typeface="Wingdings" pitchFamily="2" charset="2"/>
              <a:buChar char="§"/>
              <a:defRPr/>
            </a:pPr>
            <a:r>
              <a:rPr lang="en-US" dirty="0" smtClean="0">
                <a:cs typeface="Arial" charset="0"/>
              </a:rPr>
              <a:t>Determine </a:t>
            </a:r>
            <a:r>
              <a:rPr lang="en-US" dirty="0" smtClean="0"/>
              <a:t>what’s covered under Medicare</a:t>
            </a:r>
            <a:endParaRPr lang="en-US" dirty="0" smtClean="0">
              <a:cs typeface="Arial" charset="0"/>
            </a:endParaRPr>
          </a:p>
          <a:p>
            <a:pPr marL="365760" lvl="1" indent="-365760">
              <a:buFont typeface="Wingdings" pitchFamily="2" charset="2"/>
              <a:buChar char="§"/>
              <a:defRPr/>
            </a:pPr>
            <a:r>
              <a:rPr lang="en-US" dirty="0" smtClean="0">
                <a:cs typeface="Arial" charset="0"/>
              </a:rPr>
              <a:t>Identify health plan options for people with ESRD</a:t>
            </a:r>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a:t>
            </a:fld>
            <a:endParaRPr lang="en-US" sz="1200" dirty="0"/>
          </a:p>
        </p:txBody>
      </p:sp>
    </p:spTree>
    <p:extLst>
      <p:ext uri="{BB962C8B-B14F-4D97-AF65-F5344CB8AC3E}">
        <p14:creationId xmlns:p14="http://schemas.microsoft.com/office/powerpoint/2010/main" val="37416049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itle 1"/>
          <p:cNvSpPr>
            <a:spLocks noGrp="1"/>
          </p:cNvSpPr>
          <p:nvPr>
            <p:ph type="title"/>
          </p:nvPr>
        </p:nvSpPr>
        <p:spPr>
          <a:noFill/>
        </p:spPr>
        <p:txBody>
          <a:bodyPr>
            <a:normAutofit/>
          </a:bodyPr>
          <a:lstStyle/>
          <a:p>
            <a:pPr marL="519113" indent="-514350"/>
            <a:r>
              <a:rPr lang="en-US" dirty="0" smtClean="0"/>
              <a:t>What Medicare Covers</a:t>
            </a:r>
          </a:p>
        </p:txBody>
      </p:sp>
      <p:sp>
        <p:nvSpPr>
          <p:cNvPr id="8" name="Content Placeholder 2"/>
          <p:cNvSpPr txBox="1">
            <a:spLocks/>
          </p:cNvSpPr>
          <p:nvPr/>
        </p:nvSpPr>
        <p:spPr>
          <a:xfrm>
            <a:off x="609600" y="1524000"/>
            <a:ext cx="7848600" cy="4267200"/>
          </a:xfrm>
          <a:prstGeom prst="rect">
            <a:avLst/>
          </a:prstGeom>
        </p:spPr>
        <p:txBody>
          <a:bodyPr>
            <a:normAutofit/>
          </a:bodyPr>
          <a:lstStyle/>
          <a:p>
            <a:pPr marL="284163" indent="-284163">
              <a:spcBef>
                <a:spcPct val="20000"/>
              </a:spcBef>
              <a:buFont typeface="Wingdings" pitchFamily="2" charset="2"/>
              <a:buChar char="§"/>
              <a:defRPr/>
            </a:pPr>
            <a:r>
              <a:rPr lang="en-US" sz="3200" dirty="0" smtClean="0"/>
              <a:t>All services covered by Original Medicare</a:t>
            </a:r>
          </a:p>
          <a:p>
            <a:pPr marL="548640" lvl="1" indent="-274320">
              <a:spcBef>
                <a:spcPts val="600"/>
              </a:spcBef>
              <a:buFont typeface="Arial" pitchFamily="34" charset="0"/>
              <a:buChar char="•"/>
              <a:defRPr/>
            </a:pPr>
            <a:r>
              <a:rPr lang="en-US" sz="2800" dirty="0" smtClean="0"/>
              <a:t> Medicare Part A (Hospital Insurance)</a:t>
            </a:r>
          </a:p>
          <a:p>
            <a:pPr marL="548640" lvl="1" indent="-274320">
              <a:spcBef>
                <a:spcPts val="600"/>
              </a:spcBef>
              <a:buFont typeface="Arial" pitchFamily="34" charset="0"/>
              <a:buChar char="•"/>
              <a:defRPr/>
            </a:pPr>
            <a:r>
              <a:rPr lang="en-US" sz="2800" dirty="0" smtClean="0"/>
              <a:t> Medicare Part B (Medical Insurance)</a:t>
            </a:r>
          </a:p>
          <a:p>
            <a:pPr marL="284163" indent="-284163">
              <a:spcBef>
                <a:spcPct val="20000"/>
              </a:spcBef>
              <a:buFont typeface="Wingdings" pitchFamily="2" charset="2"/>
              <a:buChar char="§"/>
              <a:defRPr/>
            </a:pPr>
            <a:r>
              <a:rPr lang="en-US" sz="3200" dirty="0" smtClean="0"/>
              <a:t>Special services for ESRD (dialysis and transplant patients)</a:t>
            </a:r>
          </a:p>
          <a:p>
            <a:pPr marL="548640" lvl="1" indent="-274320">
              <a:spcBef>
                <a:spcPct val="20000"/>
              </a:spcBef>
              <a:buFont typeface="Arial" pitchFamily="34" charset="0"/>
              <a:buChar char="•"/>
              <a:defRPr/>
            </a:pPr>
            <a:r>
              <a:rPr lang="en-US" sz="2800" dirty="0" smtClean="0"/>
              <a:t>Immunosuppressive drugs</a:t>
            </a:r>
          </a:p>
          <a:p>
            <a:pPr marL="777240" lvl="2" indent="-228600">
              <a:spcBef>
                <a:spcPts val="600"/>
              </a:spcBef>
              <a:buSzPct val="50000"/>
              <a:buFont typeface="Wingdings" pitchFamily="2" charset="2"/>
              <a:buChar char="q"/>
              <a:defRPr/>
            </a:pPr>
            <a:r>
              <a:rPr lang="en-US" sz="2800" dirty="0"/>
              <a:t>Under certain conditions </a:t>
            </a:r>
          </a:p>
          <a:p>
            <a:pPr marL="548640" lvl="1" indent="-284163">
              <a:spcBef>
                <a:spcPct val="20000"/>
              </a:spcBef>
              <a:buFont typeface="Arial" pitchFamily="34" charset="0"/>
              <a:buChar char="•"/>
              <a:defRPr/>
            </a:pPr>
            <a:r>
              <a:rPr lang="en-US" sz="2800" dirty="0" smtClean="0"/>
              <a:t>Other special services</a:t>
            </a:r>
          </a:p>
          <a:p>
            <a:pPr marL="1198563" lvl="2" indent="-284163">
              <a:spcBef>
                <a:spcPct val="20000"/>
              </a:spcBef>
              <a:buFont typeface="Wingdings" pitchFamily="2" charset="2"/>
              <a:buChar char="§"/>
              <a:defRPr/>
            </a:pPr>
            <a:endParaRPr lang="en-US" sz="2800" dirty="0">
              <a:latin typeface="Arial" pitchFamily="34" charset="0"/>
              <a:cs typeface="Arial" charset="0"/>
            </a:endParaRPr>
          </a:p>
          <a:p>
            <a:pPr marL="1657350" lvl="3" indent="-285750">
              <a:spcBef>
                <a:spcPct val="20000"/>
              </a:spcBef>
              <a:buFont typeface="Arial" pitchFamily="34" charset="0"/>
              <a:buNone/>
              <a:defRPr/>
            </a:pPr>
            <a:endParaRPr lang="en-US" sz="2800" dirty="0">
              <a:latin typeface="Arial" pitchFamily="34" charset="0"/>
              <a:cs typeface="Arial" pitchFamily="34" charset="0"/>
            </a:endParaRPr>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20</a:t>
            </a:fld>
            <a:endParaRPr lang="en-US" sz="1200" dirty="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cs typeface="Arial" charset="0"/>
              </a:rPr>
              <a:t>Covered Dialysis Services</a:t>
            </a:r>
          </a:p>
        </p:txBody>
      </p:sp>
      <p:sp>
        <p:nvSpPr>
          <p:cNvPr id="382979" name="Rectangle 3"/>
          <p:cNvSpPr>
            <a:spLocks noGrp="1" noChangeArrowheads="1"/>
          </p:cNvSpPr>
          <p:nvPr>
            <p:ph idx="1"/>
          </p:nvPr>
        </p:nvSpPr>
        <p:spPr>
          <a:xfrm>
            <a:off x="304800" y="1371600"/>
            <a:ext cx="8458200" cy="4754563"/>
          </a:xfrm>
        </p:spPr>
        <p:txBody>
          <a:bodyPr>
            <a:normAutofit/>
          </a:bodyPr>
          <a:lstStyle/>
          <a:p>
            <a:pPr>
              <a:defRPr/>
            </a:pPr>
            <a:r>
              <a:rPr lang="en-US" spc="-40" dirty="0" smtClean="0"/>
              <a:t>Paid under Part A</a:t>
            </a:r>
          </a:p>
          <a:p>
            <a:pPr lvl="1">
              <a:defRPr/>
            </a:pPr>
            <a:r>
              <a:rPr lang="en-US" spc="-40" dirty="0"/>
              <a:t>Inpatient dialysis treatments </a:t>
            </a:r>
            <a:endParaRPr lang="en-US" spc="-40" dirty="0" smtClean="0"/>
          </a:p>
          <a:p>
            <a:pPr>
              <a:defRPr/>
            </a:pPr>
            <a:r>
              <a:rPr lang="en-US" dirty="0" smtClean="0"/>
              <a:t>Paid under </a:t>
            </a:r>
            <a:r>
              <a:rPr lang="en-US" dirty="0"/>
              <a:t>Part </a:t>
            </a:r>
            <a:r>
              <a:rPr lang="en-US" dirty="0" smtClean="0"/>
              <a:t>B</a:t>
            </a:r>
            <a:endParaRPr lang="en-US" dirty="0"/>
          </a:p>
          <a:p>
            <a:pPr lvl="1">
              <a:defRPr/>
            </a:pPr>
            <a:r>
              <a:rPr lang="en-US" dirty="0" smtClean="0"/>
              <a:t>Outpatient dialysis treatments and doctors’ services</a:t>
            </a:r>
          </a:p>
          <a:p>
            <a:pPr lvl="1">
              <a:defRPr/>
            </a:pPr>
            <a:r>
              <a:rPr lang="en-US" dirty="0" smtClean="0"/>
              <a:t>Home dialysis training</a:t>
            </a:r>
          </a:p>
          <a:p>
            <a:pPr lvl="1">
              <a:defRPr/>
            </a:pPr>
            <a:r>
              <a:rPr lang="en-US" dirty="0" smtClean="0"/>
              <a:t>Home dialysis equipment and supplies</a:t>
            </a:r>
          </a:p>
          <a:p>
            <a:pPr lvl="1">
              <a:defRPr/>
            </a:pPr>
            <a:r>
              <a:rPr lang="en-US" spc="-20" dirty="0" smtClean="0"/>
              <a:t>Some support services and drugs for home dialysis</a:t>
            </a:r>
          </a:p>
          <a:p>
            <a:pPr lvl="1">
              <a:defRPr/>
            </a:pPr>
            <a:r>
              <a:rPr lang="en-US" spc="-20" dirty="0" smtClean="0"/>
              <a:t>Medical nutrition therapy</a:t>
            </a:r>
          </a:p>
        </p:txBody>
      </p:sp>
      <p:sp>
        <p:nvSpPr>
          <p:cNvPr id="10"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1"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2"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21</a:t>
            </a:fld>
            <a:endParaRPr lang="en-US" sz="1200" dirty="0"/>
          </a:p>
        </p:txBody>
      </p:sp>
    </p:spTree>
    <p:custDataLst>
      <p:tags r:id="rId1"/>
    </p:custDataLst>
    <p:extLst>
      <p:ext uri="{BB962C8B-B14F-4D97-AF65-F5344CB8AC3E}">
        <p14:creationId xmlns:p14="http://schemas.microsoft.com/office/powerpoint/2010/main" val="2254775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cs typeface="Arial" charset="0"/>
              </a:rPr>
              <a:t>Home Dialysis</a:t>
            </a:r>
          </a:p>
        </p:txBody>
      </p:sp>
      <p:sp>
        <p:nvSpPr>
          <p:cNvPr id="385027" name="Rectangle 3"/>
          <p:cNvSpPr>
            <a:spLocks noGrp="1" noChangeArrowheads="1"/>
          </p:cNvSpPr>
          <p:nvPr>
            <p:ph idx="1"/>
          </p:nvPr>
        </p:nvSpPr>
        <p:spPr/>
        <p:txBody>
          <a:bodyPr>
            <a:normAutofit/>
          </a:bodyPr>
          <a:lstStyle/>
          <a:p>
            <a:pPr>
              <a:defRPr/>
            </a:pPr>
            <a:r>
              <a:rPr lang="en-US" dirty="0" smtClean="0"/>
              <a:t>Two types can be done at home</a:t>
            </a:r>
          </a:p>
          <a:p>
            <a:pPr marL="639763" lvl="1" indent="-303213">
              <a:defRPr/>
            </a:pPr>
            <a:r>
              <a:rPr lang="en-US" dirty="0" smtClean="0"/>
              <a:t>Hemodialysis </a:t>
            </a:r>
          </a:p>
          <a:p>
            <a:pPr marL="639763" lvl="1" indent="-303213">
              <a:defRPr/>
            </a:pPr>
            <a:r>
              <a:rPr lang="en-US" dirty="0" smtClean="0"/>
              <a:t>Peritoneal dialysis</a:t>
            </a:r>
          </a:p>
          <a:p>
            <a:pPr>
              <a:defRPr/>
            </a:pPr>
            <a:r>
              <a:rPr lang="en-US" dirty="0" smtClean="0"/>
              <a:t>Most common drugs covered by Medicare </a:t>
            </a:r>
          </a:p>
          <a:p>
            <a:pPr marL="639763" lvl="1" indent="-303213">
              <a:defRPr/>
            </a:pPr>
            <a:r>
              <a:rPr lang="en-US" dirty="0"/>
              <a:t>Heparin to slow blood clotting</a:t>
            </a:r>
          </a:p>
          <a:p>
            <a:pPr marL="639763" lvl="1" indent="-303213">
              <a:defRPr/>
            </a:pPr>
            <a:r>
              <a:rPr lang="en-US" dirty="0"/>
              <a:t>Drug to help clotting when necessary</a:t>
            </a:r>
          </a:p>
          <a:p>
            <a:pPr marL="639763" lvl="1" indent="-303213">
              <a:defRPr/>
            </a:pPr>
            <a:r>
              <a:rPr lang="en-US" dirty="0"/>
              <a:t>Topical anesthetics</a:t>
            </a:r>
          </a:p>
          <a:p>
            <a:pPr marL="639763" lvl="1" indent="-303213">
              <a:defRPr/>
            </a:pPr>
            <a:r>
              <a:rPr lang="en-US" dirty="0"/>
              <a:t>Epoetin alfa for anemia management</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22</a:t>
            </a:fld>
            <a:endParaRPr lang="en-US" sz="1200" dirty="0"/>
          </a:p>
        </p:txBody>
      </p:sp>
    </p:spTree>
    <p:custDataLst>
      <p:tags r:id="rId1"/>
    </p:custDataLst>
    <p:extLst>
      <p:ext uri="{BB962C8B-B14F-4D97-AF65-F5344CB8AC3E}">
        <p14:creationId xmlns:p14="http://schemas.microsoft.com/office/powerpoint/2010/main" val="66044207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a:t>
            </a:r>
            <a:r>
              <a:rPr lang="en-US" dirty="0" smtClean="0"/>
              <a:t>Dialysis Training</a:t>
            </a:r>
            <a:endParaRPr lang="en-US" dirty="0"/>
          </a:p>
        </p:txBody>
      </p:sp>
      <p:sp>
        <p:nvSpPr>
          <p:cNvPr id="3" name="Content Placeholder 2"/>
          <p:cNvSpPr>
            <a:spLocks noGrp="1"/>
          </p:cNvSpPr>
          <p:nvPr>
            <p:ph idx="1"/>
          </p:nvPr>
        </p:nvSpPr>
        <p:spPr/>
        <p:txBody>
          <a:bodyPr>
            <a:normAutofit fontScale="85000" lnSpcReduction="20000"/>
          </a:bodyPr>
          <a:lstStyle/>
          <a:p>
            <a:pPr>
              <a:lnSpc>
                <a:spcPct val="120000"/>
              </a:lnSpc>
              <a:defRPr/>
            </a:pPr>
            <a:r>
              <a:rPr lang="en-US" dirty="0"/>
              <a:t>Home dialysis </a:t>
            </a:r>
            <a:r>
              <a:rPr lang="en-US" dirty="0" smtClean="0"/>
              <a:t>training</a:t>
            </a:r>
          </a:p>
          <a:p>
            <a:pPr marL="639763" lvl="1" indent="-293688">
              <a:lnSpc>
                <a:spcPct val="120000"/>
              </a:lnSpc>
              <a:defRPr/>
            </a:pPr>
            <a:r>
              <a:rPr lang="en-US" dirty="0" smtClean="0"/>
              <a:t>Doctor approval for home-dialysis</a:t>
            </a:r>
          </a:p>
          <a:p>
            <a:pPr marL="639763" lvl="1" indent="-293688">
              <a:lnSpc>
                <a:spcPct val="120000"/>
              </a:lnSpc>
              <a:defRPr/>
            </a:pPr>
            <a:r>
              <a:rPr lang="en-US" dirty="0" smtClean="0"/>
              <a:t>Occurs at Medicare-certified facility during dialysis</a:t>
            </a:r>
          </a:p>
          <a:p>
            <a:pPr marL="342900" lvl="1" indent="-342900">
              <a:lnSpc>
                <a:spcPct val="120000"/>
              </a:lnSpc>
              <a:buFont typeface="Wingdings" pitchFamily="2" charset="2"/>
              <a:buChar char="§"/>
              <a:defRPr/>
            </a:pPr>
            <a:r>
              <a:rPr lang="en-US" sz="3200" dirty="0"/>
              <a:t>Home dialysis equipment and supplies </a:t>
            </a:r>
          </a:p>
          <a:p>
            <a:pPr marL="639763" lvl="1" indent="-293688">
              <a:lnSpc>
                <a:spcPct val="120000"/>
              </a:lnSpc>
              <a:defRPr/>
            </a:pPr>
            <a:r>
              <a:rPr lang="en-US" dirty="0" smtClean="0"/>
              <a:t>Dialysis machine and chair</a:t>
            </a:r>
            <a:endParaRPr lang="en-US" dirty="0"/>
          </a:p>
          <a:p>
            <a:pPr marL="639763" lvl="1" indent="-293688">
              <a:lnSpc>
                <a:spcPct val="120000"/>
              </a:lnSpc>
              <a:defRPr/>
            </a:pPr>
            <a:r>
              <a:rPr lang="en-US" dirty="0"/>
              <a:t>Sterile drapes, gloves, scissors</a:t>
            </a:r>
          </a:p>
          <a:p>
            <a:pPr marL="639763" lvl="1" indent="-293688">
              <a:lnSpc>
                <a:spcPct val="120000"/>
              </a:lnSpc>
              <a:defRPr/>
            </a:pPr>
            <a:r>
              <a:rPr lang="en-US" dirty="0"/>
              <a:t>Alcohol </a:t>
            </a:r>
            <a:r>
              <a:rPr lang="en-US" dirty="0" smtClean="0"/>
              <a:t>wipes</a:t>
            </a:r>
          </a:p>
          <a:p>
            <a:pPr marL="342900" lvl="1" indent="-342900">
              <a:lnSpc>
                <a:spcPct val="120000"/>
              </a:lnSpc>
              <a:buFont typeface="Wingdings" pitchFamily="2" charset="2"/>
              <a:buChar char="§"/>
              <a:defRPr/>
            </a:pPr>
            <a:r>
              <a:rPr lang="en-US" sz="3200" dirty="0"/>
              <a:t>I</a:t>
            </a:r>
            <a:r>
              <a:rPr lang="en-US" sz="3200" dirty="0" smtClean="0"/>
              <a:t>f </a:t>
            </a:r>
            <a:r>
              <a:rPr lang="en-US" sz="3200" dirty="0"/>
              <a:t>you complete home dialysis training, your Medicare coverage will start the month you begin regular </a:t>
            </a:r>
            <a:r>
              <a:rPr lang="en-US" sz="3200" dirty="0" smtClean="0"/>
              <a:t>dialysis </a:t>
            </a:r>
          </a:p>
          <a:p>
            <a:pPr marL="639763" lvl="2" indent="-292100">
              <a:lnSpc>
                <a:spcPct val="120000"/>
              </a:lnSpc>
              <a:buSzPct val="100000"/>
              <a:buFont typeface="Arial" panose="020B0604020202020204" pitchFamily="34" charset="0"/>
              <a:buChar char="•"/>
              <a:defRPr/>
            </a:pPr>
            <a:r>
              <a:rPr lang="en-US" dirty="0" smtClean="0"/>
              <a:t>Services such as fistula placement could </a:t>
            </a:r>
            <a:r>
              <a:rPr lang="en-US" dirty="0"/>
              <a:t>be </a:t>
            </a:r>
            <a:r>
              <a:rPr lang="en-US" dirty="0" smtClean="0"/>
              <a:t>covered</a:t>
            </a:r>
            <a:endParaRPr lang="en-US" dirty="0"/>
          </a:p>
          <a:p>
            <a:pPr marL="342900" lvl="1" indent="-342900">
              <a:buFont typeface="Wingdings" pitchFamily="2" charset="2"/>
              <a:buChar char="§"/>
              <a:defRPr/>
            </a:pPr>
            <a:endParaRPr lang="en-US" sz="3200" dirty="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23</a:t>
            </a:fld>
            <a:endParaRPr lang="en-US" sz="1200" dirty="0"/>
          </a:p>
        </p:txBody>
      </p:sp>
    </p:spTree>
    <p:extLst>
      <p:ext uri="{BB962C8B-B14F-4D97-AF65-F5344CB8AC3E}">
        <p14:creationId xmlns:p14="http://schemas.microsoft.com/office/powerpoint/2010/main" val="1998540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r>
              <a:rPr lang="en-US" dirty="0" smtClean="0"/>
              <a:t>Home Dialysis Services </a:t>
            </a:r>
            <a:br>
              <a:rPr lang="en-US" dirty="0" smtClean="0"/>
            </a:br>
            <a:r>
              <a:rPr lang="en-US" dirty="0" smtClean="0"/>
              <a:t>NOT Covered Under Part B</a:t>
            </a:r>
          </a:p>
        </p:txBody>
      </p:sp>
      <p:sp>
        <p:nvSpPr>
          <p:cNvPr id="387075" name="Rectangle 3"/>
          <p:cNvSpPr>
            <a:spLocks noGrp="1" noChangeArrowheads="1"/>
          </p:cNvSpPr>
          <p:nvPr>
            <p:ph idx="1"/>
          </p:nvPr>
        </p:nvSpPr>
        <p:spPr/>
        <p:txBody>
          <a:bodyPr>
            <a:normAutofit/>
          </a:bodyPr>
          <a:lstStyle/>
          <a:p>
            <a:r>
              <a:rPr lang="en-US" dirty="0" smtClean="0"/>
              <a:t>Paid dialysis aides</a:t>
            </a:r>
          </a:p>
          <a:p>
            <a:r>
              <a:rPr lang="en-US" dirty="0" smtClean="0"/>
              <a:t>Lost pay</a:t>
            </a:r>
          </a:p>
          <a:p>
            <a:r>
              <a:rPr lang="en-US" dirty="0" smtClean="0"/>
              <a:t>Place to stay during your treatment</a:t>
            </a:r>
          </a:p>
          <a:p>
            <a:r>
              <a:rPr lang="en-US" dirty="0" smtClean="0"/>
              <a:t>Blood for home dialysis (some exceptions)</a:t>
            </a:r>
          </a:p>
          <a:p>
            <a:r>
              <a:rPr lang="en-US" dirty="0" smtClean="0"/>
              <a:t>Non-treatment-related medicines</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24</a:t>
            </a:fld>
            <a:endParaRPr lang="en-US" sz="1200" dirty="0"/>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smtClean="0"/>
              <a:t>Ambulance Transportation</a:t>
            </a:r>
          </a:p>
        </p:txBody>
      </p:sp>
      <p:sp>
        <p:nvSpPr>
          <p:cNvPr id="387075" name="Rectangle 3"/>
          <p:cNvSpPr>
            <a:spLocks noGrp="1" noChangeArrowheads="1"/>
          </p:cNvSpPr>
          <p:nvPr>
            <p:ph idx="1"/>
          </p:nvPr>
        </p:nvSpPr>
        <p:spPr>
          <a:xfrm>
            <a:off x="457200" y="1371600"/>
            <a:ext cx="8382000" cy="4754563"/>
          </a:xfrm>
        </p:spPr>
        <p:txBody>
          <a:bodyPr>
            <a:normAutofit/>
          </a:bodyPr>
          <a:lstStyle/>
          <a:p>
            <a:r>
              <a:rPr lang="en-US" dirty="0" smtClean="0"/>
              <a:t>Covered by Medicare in some cases</a:t>
            </a:r>
          </a:p>
          <a:p>
            <a:r>
              <a:rPr lang="en-US" dirty="0" smtClean="0"/>
              <a:t>Need written order from your doctor </a:t>
            </a:r>
          </a:p>
          <a:p>
            <a:pPr lvl="1"/>
            <a:r>
              <a:rPr lang="en-US" dirty="0" smtClean="0"/>
              <a:t>For non-emergency</a:t>
            </a:r>
            <a:r>
              <a:rPr lang="en-US" dirty="0"/>
              <a:t>, scheduled, repetitive ambulance </a:t>
            </a:r>
            <a:r>
              <a:rPr lang="en-US" dirty="0" smtClean="0"/>
              <a:t>services</a:t>
            </a:r>
          </a:p>
          <a:p>
            <a:pPr lvl="2"/>
            <a:r>
              <a:rPr lang="en-US" dirty="0" smtClean="0"/>
              <a:t>Must be medically necessary</a:t>
            </a:r>
          </a:p>
          <a:p>
            <a:pPr lvl="2"/>
            <a:r>
              <a:rPr lang="en-US" dirty="0" smtClean="0"/>
              <a:t>Must </a:t>
            </a:r>
            <a:r>
              <a:rPr lang="en-US" dirty="0"/>
              <a:t>be dated within 60 days of that service</a:t>
            </a:r>
            <a:endParaRPr lang="en-US" dirty="0" smtClean="0"/>
          </a:p>
          <a:p>
            <a:r>
              <a:rPr lang="en-US" dirty="0" smtClean="0"/>
              <a:t>If you’re in a Medicare Advantage (MA) Plan, it may cover some non-ambulance transportation to dialysis centers and doctors</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25</a:t>
            </a:fld>
            <a:endParaRPr lang="en-US" sz="1200" dirty="0"/>
          </a:p>
        </p:txBody>
      </p:sp>
    </p:spTree>
    <p:custDataLst>
      <p:tags r:id="rId1"/>
    </p:custDataLst>
    <p:extLst>
      <p:ext uri="{BB962C8B-B14F-4D97-AF65-F5344CB8AC3E}">
        <p14:creationId xmlns:p14="http://schemas.microsoft.com/office/powerpoint/2010/main" val="981830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p:txBody>
          <a:bodyPr/>
          <a:lstStyle/>
          <a:p>
            <a:r>
              <a:rPr lang="en-US" dirty="0" smtClean="0"/>
              <a:t>Part A Transplant Patient Coverage </a:t>
            </a:r>
          </a:p>
        </p:txBody>
      </p:sp>
      <p:sp>
        <p:nvSpPr>
          <p:cNvPr id="389127" name="Rectangle 7"/>
          <p:cNvSpPr>
            <a:spLocks noGrp="1" noChangeArrowheads="1"/>
          </p:cNvSpPr>
          <p:nvPr>
            <p:ph idx="1"/>
          </p:nvPr>
        </p:nvSpPr>
        <p:spPr/>
        <p:txBody>
          <a:bodyPr/>
          <a:lstStyle/>
          <a:p>
            <a:r>
              <a:rPr lang="en-US" dirty="0" smtClean="0"/>
              <a:t>Inpatient services </a:t>
            </a:r>
          </a:p>
          <a:p>
            <a:pPr lvl="1"/>
            <a:r>
              <a:rPr lang="en-US" dirty="0" smtClean="0"/>
              <a:t>Must be in a Medicare-approved transplant center </a:t>
            </a:r>
          </a:p>
          <a:p>
            <a:r>
              <a:rPr lang="en-US" dirty="0" smtClean="0"/>
              <a:t>Transplant (living or cadaver donor)</a:t>
            </a:r>
          </a:p>
          <a:p>
            <a:pPr lvl="1"/>
            <a:r>
              <a:rPr lang="en-US" dirty="0" smtClean="0"/>
              <a:t>All medically necessary care related to a donation for a living donor</a:t>
            </a:r>
          </a:p>
          <a:p>
            <a:pPr lvl="1"/>
            <a:r>
              <a:rPr lang="en-US" dirty="0" smtClean="0"/>
              <a:t>Preparation for transplant</a:t>
            </a:r>
          </a:p>
          <a:p>
            <a:r>
              <a:rPr lang="en-US" dirty="0" smtClean="0"/>
              <a:t>The Organ Procurement and Transplant Network registry fee</a:t>
            </a:r>
          </a:p>
          <a:p>
            <a:r>
              <a:rPr lang="en-US" dirty="0" smtClean="0"/>
              <a:t>Laboratory tests</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9"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26</a:t>
            </a:fld>
            <a:endParaRPr lang="en-US" sz="1200" dirty="0"/>
          </a:p>
        </p:txBody>
      </p:sp>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noAutofit/>
          </a:bodyPr>
          <a:lstStyle/>
          <a:p>
            <a:r>
              <a:rPr lang="en-US" dirty="0" smtClean="0">
                <a:cs typeface="Arial" charset="0"/>
              </a:rPr>
              <a:t>Medicare Part B Transplant Patient Coverage</a:t>
            </a:r>
          </a:p>
        </p:txBody>
      </p:sp>
      <p:sp>
        <p:nvSpPr>
          <p:cNvPr id="391173" name="Rectangle 5"/>
          <p:cNvSpPr>
            <a:spLocks noGrp="1" noChangeArrowheads="1"/>
          </p:cNvSpPr>
          <p:nvPr>
            <p:ph idx="1"/>
          </p:nvPr>
        </p:nvSpPr>
        <p:spPr/>
        <p:txBody>
          <a:bodyPr/>
          <a:lstStyle/>
          <a:p>
            <a:pPr marL="392113" indent="-392113">
              <a:defRPr/>
            </a:pPr>
            <a:r>
              <a:rPr lang="en-US" dirty="0" smtClean="0">
                <a:cs typeface="Arial" charset="0"/>
              </a:rPr>
              <a:t>Surgeon’s services for patient and donor</a:t>
            </a:r>
          </a:p>
          <a:p>
            <a:pPr marL="750888" lvl="1" indent="-358775">
              <a:defRPr/>
            </a:pPr>
            <a:r>
              <a:rPr lang="en-US" dirty="0" smtClean="0">
                <a:cs typeface="Arial" charset="0"/>
              </a:rPr>
              <a:t>No deductible for donor</a:t>
            </a:r>
          </a:p>
          <a:p>
            <a:pPr marL="390525" indent="-390525">
              <a:defRPr/>
            </a:pPr>
            <a:r>
              <a:rPr lang="en-US" dirty="0" smtClean="0">
                <a:cs typeface="Arial" charset="0"/>
              </a:rPr>
              <a:t>Immunosuppressive drug therapy</a:t>
            </a:r>
          </a:p>
          <a:p>
            <a:pPr marL="752475" lvl="1" indent="-360363">
              <a:defRPr/>
            </a:pPr>
            <a:r>
              <a:rPr lang="en-US" dirty="0" smtClean="0">
                <a:cs typeface="Arial" charset="0"/>
              </a:rPr>
              <a:t>After transplant under certain conditions</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9"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0"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27</a:t>
            </a:fld>
            <a:endParaRPr lang="en-US" sz="1200" dirty="0"/>
          </a:p>
        </p:txBody>
      </p:sp>
    </p:spTree>
    <p:custDataLst>
      <p:tags r:id="rId1"/>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charset="0"/>
              </a:rPr>
              <a:t>Check Your Knowledge—Question </a:t>
            </a:r>
            <a:r>
              <a:rPr lang="en-US" dirty="0">
                <a:cs typeface="Arial" charset="0"/>
              </a:rPr>
              <a:t>4</a:t>
            </a:r>
          </a:p>
        </p:txBody>
      </p:sp>
      <p:sp>
        <p:nvSpPr>
          <p:cNvPr id="5" name="Content Placeholder 4"/>
          <p:cNvSpPr>
            <a:spLocks noGrp="1"/>
          </p:cNvSpPr>
          <p:nvPr>
            <p:ph idx="1"/>
          </p:nvPr>
        </p:nvSpPr>
        <p:spPr>
          <a:xfrm>
            <a:off x="417787" y="1476703"/>
            <a:ext cx="4535213" cy="4525963"/>
          </a:xfrm>
        </p:spPr>
        <p:txBody>
          <a:bodyPr>
            <a:normAutofit/>
          </a:bodyPr>
          <a:lstStyle/>
          <a:p>
            <a:pPr marL="0" indent="0">
              <a:buNone/>
            </a:pPr>
            <a:r>
              <a:rPr lang="en-US" dirty="0"/>
              <a:t>I</a:t>
            </a:r>
            <a:r>
              <a:rPr lang="en-US" dirty="0" smtClean="0"/>
              <a:t>npatient hospital services for both the patient and donor are covered by </a:t>
            </a:r>
            <a:r>
              <a:rPr lang="en-US" dirty="0"/>
              <a:t>Medicare Part </a:t>
            </a:r>
            <a:r>
              <a:rPr lang="en-US" dirty="0" smtClean="0"/>
              <a:t>A. </a:t>
            </a:r>
          </a:p>
          <a:p>
            <a:pPr marL="514350" indent="-514350">
              <a:buAutoNum type="alphaLcPeriod"/>
            </a:pPr>
            <a:r>
              <a:rPr lang="en-US" sz="3000" dirty="0" smtClean="0">
                <a:solidFill>
                  <a:prstClr val="black"/>
                </a:solidFill>
              </a:rPr>
              <a:t>True</a:t>
            </a:r>
            <a:endParaRPr lang="en-US" sz="3000" dirty="0">
              <a:solidFill>
                <a:prstClr val="black"/>
              </a:solidFill>
            </a:endParaRPr>
          </a:p>
          <a:p>
            <a:pPr marL="457200" indent="-457200" eaLnBrk="0" hangingPunct="0">
              <a:buFont typeface="+mj-lt"/>
              <a:buAutoNum type="alphaLcPeriod"/>
            </a:pPr>
            <a:r>
              <a:rPr lang="en-US" sz="3000" dirty="0" smtClean="0">
                <a:solidFill>
                  <a:prstClr val="black"/>
                </a:solidFill>
              </a:rPr>
              <a:t>False</a:t>
            </a:r>
            <a:endParaRPr lang="en-US" sz="3000" dirty="0">
              <a:solidFill>
                <a:prstClr val="black"/>
              </a:solidFill>
            </a:endParaRPr>
          </a:p>
          <a:p>
            <a:pPr marL="457200" indent="-457200" eaLnBrk="0" hangingPunct="0">
              <a:buFont typeface="+mj-lt"/>
              <a:buAutoNum type="alphaLcPeriod"/>
            </a:pPr>
            <a:endParaRPr lang="en-US" sz="2400" dirty="0">
              <a:solidFill>
                <a:prstClr val="black"/>
              </a:solidFill>
            </a:endParaRPr>
          </a:p>
          <a:p>
            <a:pPr marL="0" indent="0">
              <a:buNone/>
            </a:pPr>
            <a:endParaRPr lang="en-US" dirty="0"/>
          </a:p>
        </p:txBody>
      </p:sp>
      <p:sp>
        <p:nvSpPr>
          <p:cNvPr id="9" name="Rounded Rectangle 8" descr="Red rectangle indicating correct answer." title="Red rectangle indicating correct answer."/>
          <p:cNvSpPr/>
          <p:nvPr/>
        </p:nvSpPr>
        <p:spPr>
          <a:xfrm>
            <a:off x="405104" y="3581400"/>
            <a:ext cx="1576096"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prstClr val="black"/>
                </a:solidFill>
              </a:rPr>
              <a:t>05/01/2015</a:t>
            </a:r>
            <a:endParaRPr lang="en-US" sz="1200" dirty="0">
              <a:solidFill>
                <a:prstClr val="black"/>
              </a:solidFill>
            </a:endParaRPr>
          </a:p>
        </p:txBody>
      </p:sp>
      <p:sp>
        <p:nvSpPr>
          <p:cNvPr id="12"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prstClr val="black"/>
                </a:solidFill>
              </a:rPr>
              <a:t>Medicare for People With End-Stage Renal Disease</a:t>
            </a:r>
            <a:endParaRPr lang="en-US" sz="1200" dirty="0">
              <a:solidFill>
                <a:prstClr val="black"/>
              </a:solidFill>
            </a:endParaRPr>
          </a:p>
        </p:txBody>
      </p:sp>
      <p:sp>
        <p:nvSpPr>
          <p:cNvPr id="13"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solidFill>
                  <a:prstClr val="black"/>
                </a:solidFill>
              </a:rPr>
              <a:pPr algn="r" fontAlgn="base">
                <a:spcBef>
                  <a:spcPct val="0"/>
                </a:spcBef>
                <a:spcAft>
                  <a:spcPct val="0"/>
                </a:spcAft>
                <a:defRPr/>
              </a:pPr>
              <a:t>28</a:t>
            </a:fld>
            <a:endParaRPr lang="en-US" sz="1200" dirty="0">
              <a:solidFill>
                <a:prstClr val="black"/>
              </a:solidFill>
            </a:endParaRPr>
          </a:p>
        </p:txBody>
      </p:sp>
    </p:spTree>
    <p:extLst>
      <p:ext uri="{BB962C8B-B14F-4D97-AF65-F5344CB8AC3E}">
        <p14:creationId xmlns:p14="http://schemas.microsoft.com/office/powerpoint/2010/main" val="8895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nchor="ctr">
            <a:normAutofit fontScale="90000"/>
          </a:bodyPr>
          <a:lstStyle/>
          <a:p>
            <a:r>
              <a:rPr lang="en-US" spc="-100" dirty="0" smtClean="0">
                <a:solidFill>
                  <a:srgbClr val="000000"/>
                </a:solidFill>
              </a:rPr>
              <a:t/>
            </a:r>
            <a:br>
              <a:rPr lang="en-US" spc="-100" dirty="0" smtClean="0">
                <a:solidFill>
                  <a:srgbClr val="000000"/>
                </a:solidFill>
              </a:rPr>
            </a:br>
            <a:r>
              <a:rPr lang="en-US" sz="4000" spc="-100" dirty="0"/>
              <a:t>Lesson </a:t>
            </a:r>
            <a:r>
              <a:rPr lang="en-US" sz="4000" spc="-100" dirty="0" smtClean="0"/>
              <a:t>4—</a:t>
            </a:r>
            <a:r>
              <a:rPr lang="en-US" sz="4000" dirty="0" smtClean="0"/>
              <a:t>Coverage Options for </a:t>
            </a:r>
            <a:br>
              <a:rPr lang="en-US" sz="4000" dirty="0" smtClean="0"/>
            </a:br>
            <a:r>
              <a:rPr lang="en-US" sz="4000" dirty="0" smtClean="0"/>
              <a:t>People With ESRD</a:t>
            </a:r>
            <a:r>
              <a:rPr lang="en-US" dirty="0" smtClean="0"/>
              <a:t/>
            </a:r>
            <a:br>
              <a:rPr lang="en-US" dirty="0" smtClean="0"/>
            </a:br>
            <a:endParaRPr lang="en-US" spc="-100" dirty="0" smtClean="0"/>
          </a:p>
        </p:txBody>
      </p:sp>
      <p:sp>
        <p:nvSpPr>
          <p:cNvPr id="8" name="Content Placeholder 7"/>
          <p:cNvSpPr>
            <a:spLocks noGrp="1"/>
          </p:cNvSpPr>
          <p:nvPr>
            <p:ph idx="1"/>
          </p:nvPr>
        </p:nvSpPr>
        <p:spPr/>
        <p:txBody>
          <a:bodyPr>
            <a:normAutofit/>
          </a:bodyPr>
          <a:lstStyle/>
          <a:p>
            <a:pPr marL="290513" indent="-290513">
              <a:defRPr/>
            </a:pPr>
            <a:r>
              <a:rPr lang="en-US" sz="3200" dirty="0" smtClean="0">
                <a:solidFill>
                  <a:prstClr val="black"/>
                </a:solidFill>
              </a:rPr>
              <a:t>Medigap (Medicare Supplement Insurance) policies</a:t>
            </a:r>
          </a:p>
          <a:p>
            <a:pPr marL="290513" indent="-290513">
              <a:defRPr/>
            </a:pPr>
            <a:r>
              <a:rPr lang="en-US" sz="3200" dirty="0" smtClean="0">
                <a:solidFill>
                  <a:prstClr val="black"/>
                </a:solidFill>
              </a:rPr>
              <a:t>Medicare Advantage Plans</a:t>
            </a:r>
          </a:p>
          <a:p>
            <a:pPr marL="517525" lvl="1">
              <a:defRPr/>
            </a:pPr>
            <a:r>
              <a:rPr lang="en-US" sz="2800" dirty="0" smtClean="0">
                <a:solidFill>
                  <a:prstClr val="black"/>
                </a:solidFill>
              </a:rPr>
              <a:t>Special Needs Plans</a:t>
            </a:r>
          </a:p>
          <a:p>
            <a:pPr marL="290513" indent="-290513">
              <a:defRPr/>
            </a:pPr>
            <a:r>
              <a:rPr lang="en-US" dirty="0" smtClean="0">
                <a:solidFill>
                  <a:prstClr val="black"/>
                </a:solidFill>
              </a:rPr>
              <a:t>Medicare Prescription Drug Plans</a:t>
            </a:r>
            <a:endParaRPr lang="en-US" dirty="0">
              <a:solidFill>
                <a:prstClr val="black"/>
              </a:solidFill>
            </a:endParaRPr>
          </a:p>
          <a:p>
            <a:pPr marL="290513" indent="-290513">
              <a:defRPr/>
            </a:pPr>
            <a:r>
              <a:rPr lang="en-US" dirty="0" smtClean="0">
                <a:solidFill>
                  <a:prstClr val="black"/>
                </a:solidFill>
              </a:rPr>
              <a:t>Medicare, the Health Insurance Marketplace, and ESRD</a:t>
            </a:r>
            <a:endParaRPr lang="en-US" dirty="0">
              <a:solidFill>
                <a:prstClr val="black"/>
              </a:solidFill>
            </a:endParaRP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29</a:t>
            </a:fld>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Lesson </a:t>
            </a:r>
            <a:r>
              <a:rPr lang="en-US" b="1" dirty="0" smtClean="0"/>
              <a:t>1—O</a:t>
            </a:r>
            <a:r>
              <a:rPr lang="en-US" b="1" dirty="0" smtClean="0">
                <a:cs typeface="Arial" pitchFamily="34" charset="0"/>
              </a:rPr>
              <a:t>verview of </a:t>
            </a:r>
            <a:br>
              <a:rPr lang="en-US" b="1" dirty="0" smtClean="0">
                <a:cs typeface="Arial" pitchFamily="34" charset="0"/>
              </a:rPr>
            </a:br>
            <a:r>
              <a:rPr lang="en-US" b="1" dirty="0" smtClean="0">
                <a:cs typeface="Arial" pitchFamily="34" charset="0"/>
              </a:rPr>
              <a:t>Medicare for People With ESRD</a:t>
            </a:r>
            <a:endParaRPr lang="en-US" b="1" dirty="0"/>
          </a:p>
        </p:txBody>
      </p:sp>
      <p:sp>
        <p:nvSpPr>
          <p:cNvPr id="3" name="Content Placeholder 2"/>
          <p:cNvSpPr>
            <a:spLocks noGrp="1"/>
          </p:cNvSpPr>
          <p:nvPr>
            <p:ph idx="1"/>
          </p:nvPr>
        </p:nvSpPr>
        <p:spPr/>
        <p:txBody>
          <a:bodyPr/>
          <a:lstStyle/>
          <a:p>
            <a:pPr marL="285750" indent="-285750">
              <a:spcBef>
                <a:spcPts val="600"/>
              </a:spcBef>
              <a:defRPr/>
            </a:pPr>
            <a:r>
              <a:rPr lang="en-US" dirty="0" smtClean="0"/>
              <a:t>ESRD Basics</a:t>
            </a:r>
          </a:p>
          <a:p>
            <a:pPr marL="285750" indent="-285750">
              <a:defRPr/>
            </a:pPr>
            <a:r>
              <a:rPr lang="en-US" dirty="0" smtClean="0">
                <a:solidFill>
                  <a:prstClr val="black"/>
                </a:solidFill>
              </a:rPr>
              <a:t>Medicare eligibility based on ESRD</a:t>
            </a:r>
            <a:endParaRPr lang="en-US" dirty="0"/>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a:t>
            </a:fld>
            <a:endParaRPr lang="en-US" sz="1200" dirty="0"/>
          </a:p>
        </p:txBody>
      </p:sp>
    </p:spTree>
    <p:extLst>
      <p:ext uri="{BB962C8B-B14F-4D97-AF65-F5344CB8AC3E}">
        <p14:creationId xmlns:p14="http://schemas.microsoft.com/office/powerpoint/2010/main" val="25915444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normAutofit/>
          </a:bodyPr>
          <a:lstStyle/>
          <a:p>
            <a:r>
              <a:rPr lang="en-US" dirty="0" smtClean="0"/>
              <a:t>ESRD and Medigap Policies </a:t>
            </a:r>
          </a:p>
        </p:txBody>
      </p:sp>
      <p:sp>
        <p:nvSpPr>
          <p:cNvPr id="8" name="Content Placeholder 7"/>
          <p:cNvSpPr>
            <a:spLocks noGrp="1"/>
          </p:cNvSpPr>
          <p:nvPr>
            <p:ph idx="1"/>
          </p:nvPr>
        </p:nvSpPr>
        <p:spPr/>
        <p:txBody>
          <a:bodyPr>
            <a:normAutofit lnSpcReduction="10000"/>
          </a:bodyPr>
          <a:lstStyle/>
          <a:p>
            <a:r>
              <a:rPr lang="en-US" dirty="0" smtClean="0"/>
              <a:t>Medigap (Medicare Supplement Insurance) policies</a:t>
            </a:r>
          </a:p>
          <a:p>
            <a:pPr lvl="1"/>
            <a:r>
              <a:rPr lang="en-US" dirty="0" smtClean="0"/>
              <a:t>Helps </a:t>
            </a:r>
            <a:r>
              <a:rPr lang="en-US" dirty="0"/>
              <a:t>fill the “gaps” in Original Medicare </a:t>
            </a:r>
            <a:r>
              <a:rPr lang="en-US" dirty="0" smtClean="0"/>
              <a:t>coverage</a:t>
            </a:r>
          </a:p>
          <a:p>
            <a:r>
              <a:rPr lang="en-US" dirty="0" smtClean="0"/>
              <a:t>People with ESRD may not be able to buy Medigap</a:t>
            </a:r>
          </a:p>
          <a:p>
            <a:r>
              <a:rPr lang="en-US" dirty="0" smtClean="0"/>
              <a:t>Some states require selling to under 65</a:t>
            </a:r>
          </a:p>
          <a:p>
            <a:r>
              <a:rPr lang="en-US" dirty="0" smtClean="0"/>
              <a:t>If available may cost more</a:t>
            </a:r>
          </a:p>
          <a:p>
            <a:r>
              <a:rPr lang="en-US" dirty="0" smtClean="0"/>
              <a:t>New Medigap Open Enrollment Period</a:t>
            </a:r>
          </a:p>
          <a:p>
            <a:pPr lvl="1"/>
            <a:r>
              <a:rPr lang="en-US" dirty="0" smtClean="0"/>
              <a:t>At 65</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30</a:t>
            </a:fld>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dirty="0" smtClean="0"/>
              <a:t>ESRD and Medicare Advantage (MA) Plans</a:t>
            </a:r>
          </a:p>
        </p:txBody>
      </p:sp>
      <p:sp>
        <p:nvSpPr>
          <p:cNvPr id="397315" name="Rectangle 3"/>
          <p:cNvSpPr>
            <a:spLocks noGrp="1" noChangeArrowheads="1"/>
          </p:cNvSpPr>
          <p:nvPr>
            <p:ph idx="1"/>
          </p:nvPr>
        </p:nvSpPr>
        <p:spPr/>
        <p:txBody>
          <a:bodyPr>
            <a:normAutofit/>
          </a:bodyPr>
          <a:lstStyle/>
          <a:p>
            <a:r>
              <a:rPr lang="en-US" dirty="0" smtClean="0"/>
              <a:t>Original Medicare is usually the only option </a:t>
            </a:r>
            <a:r>
              <a:rPr lang="en-US" dirty="0"/>
              <a:t>if you have </a:t>
            </a:r>
            <a:r>
              <a:rPr lang="en-US" dirty="0" smtClean="0"/>
              <a:t>ESRD</a:t>
            </a:r>
          </a:p>
          <a:p>
            <a:r>
              <a:rPr lang="en-US" dirty="0" smtClean="0"/>
              <a:t>Possible exceptions</a:t>
            </a:r>
          </a:p>
          <a:p>
            <a:pPr lvl="1"/>
            <a:r>
              <a:rPr lang="en-US" dirty="0" smtClean="0"/>
              <a:t>You’ve had a successful kidney transplant </a:t>
            </a:r>
          </a:p>
          <a:p>
            <a:pPr lvl="1"/>
            <a:r>
              <a:rPr lang="en-US" dirty="0" smtClean="0"/>
              <a:t>Your employer group health plan is in the same organization as an MA Plan</a:t>
            </a:r>
          </a:p>
          <a:p>
            <a:pPr lvl="2"/>
            <a:r>
              <a:rPr lang="en-US" dirty="0" smtClean="0"/>
              <a:t>Can have no break in coverage</a:t>
            </a:r>
          </a:p>
          <a:p>
            <a:pPr lvl="1"/>
            <a:r>
              <a:rPr lang="en-US" dirty="0" smtClean="0"/>
              <a:t>A Medicare Special Needs Plan for people with ESRD</a:t>
            </a:r>
            <a:endParaRPr lang="en-US" dirty="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31</a:t>
            </a:fld>
            <a:endParaRPr lang="en-US" sz="1200" dirty="0"/>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smtClean="0">
                <a:cs typeface="Arial" charset="0"/>
              </a:rPr>
              <a:t>ESRD </a:t>
            </a:r>
            <a:r>
              <a:rPr lang="en-US" dirty="0">
                <a:cs typeface="Arial" charset="0"/>
              </a:rPr>
              <a:t>and </a:t>
            </a:r>
            <a:r>
              <a:rPr lang="en-US" dirty="0"/>
              <a:t>Medicare </a:t>
            </a:r>
            <a:r>
              <a:rPr lang="en-US" dirty="0" smtClean="0"/>
              <a:t>Advantage (MA)</a:t>
            </a:r>
            <a:r>
              <a:rPr lang="en-US" dirty="0" smtClean="0">
                <a:cs typeface="Arial" charset="0"/>
              </a:rPr>
              <a:t> Plans </a:t>
            </a:r>
            <a:br>
              <a:rPr lang="en-US" dirty="0" smtClean="0">
                <a:cs typeface="Arial" charset="0"/>
              </a:rPr>
            </a:br>
            <a:r>
              <a:rPr lang="en-US" dirty="0" smtClean="0">
                <a:cs typeface="Arial" charset="0"/>
              </a:rPr>
              <a:t>Continued</a:t>
            </a:r>
          </a:p>
        </p:txBody>
      </p:sp>
      <p:sp>
        <p:nvSpPr>
          <p:cNvPr id="401411" name="Rectangle 3"/>
          <p:cNvSpPr>
            <a:spLocks noGrp="1" noChangeArrowheads="1"/>
          </p:cNvSpPr>
          <p:nvPr>
            <p:ph idx="1"/>
          </p:nvPr>
        </p:nvSpPr>
        <p:spPr>
          <a:xfrm>
            <a:off x="381000" y="1371600"/>
            <a:ext cx="8382000" cy="4754563"/>
          </a:xfrm>
        </p:spPr>
        <p:txBody>
          <a:bodyPr>
            <a:normAutofit/>
          </a:bodyPr>
          <a:lstStyle/>
          <a:p>
            <a:pPr>
              <a:defRPr/>
            </a:pPr>
            <a:r>
              <a:rPr lang="en-US" dirty="0" smtClean="0"/>
              <a:t>If already in an MA Plan and develop ESRD, you</a:t>
            </a:r>
          </a:p>
          <a:p>
            <a:pPr marL="568325" lvl="1" indent="-222250">
              <a:defRPr/>
            </a:pPr>
            <a:r>
              <a:rPr lang="en-US" dirty="0" smtClean="0"/>
              <a:t>Can stay in plan</a:t>
            </a:r>
          </a:p>
          <a:p>
            <a:pPr marL="568325" lvl="1" indent="-222250">
              <a:defRPr/>
            </a:pPr>
            <a:r>
              <a:rPr lang="en-US" dirty="0" smtClean="0"/>
              <a:t>Can join another plan from same company in same state</a:t>
            </a:r>
          </a:p>
          <a:p>
            <a:pPr marL="568325" lvl="1" indent="-222250">
              <a:defRPr/>
            </a:pPr>
            <a:r>
              <a:rPr lang="en-US" dirty="0" smtClean="0"/>
              <a:t>Can join another plan if plan leaves Medicare</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32</a:t>
            </a:fld>
            <a:endParaRPr lang="en-US" sz="1200"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cs typeface="Arial" charset="0"/>
              </a:rPr>
              <a:t>Special Needs Plans (SNPs)</a:t>
            </a:r>
          </a:p>
        </p:txBody>
      </p:sp>
      <p:sp>
        <p:nvSpPr>
          <p:cNvPr id="399363" name="Rectangle 3"/>
          <p:cNvSpPr>
            <a:spLocks noGrp="1" noChangeArrowheads="1"/>
          </p:cNvSpPr>
          <p:nvPr>
            <p:ph idx="1"/>
          </p:nvPr>
        </p:nvSpPr>
        <p:spPr/>
        <p:txBody>
          <a:bodyPr>
            <a:normAutofit/>
          </a:bodyPr>
          <a:lstStyle/>
          <a:p>
            <a:pPr>
              <a:lnSpc>
                <a:spcPct val="90000"/>
              </a:lnSpc>
              <a:defRPr/>
            </a:pPr>
            <a:r>
              <a:rPr lang="en-US" dirty="0" smtClean="0"/>
              <a:t>Limit membership to certain groups of people</a:t>
            </a:r>
          </a:p>
          <a:p>
            <a:pPr>
              <a:lnSpc>
                <a:spcPct val="90000"/>
              </a:lnSpc>
              <a:defRPr/>
            </a:pPr>
            <a:r>
              <a:rPr lang="en-US" dirty="0" smtClean="0"/>
              <a:t>Some SNPs serve people with ESRD by providing benefits such as</a:t>
            </a:r>
          </a:p>
          <a:p>
            <a:pPr marL="568325" lvl="1" indent="-222250">
              <a:lnSpc>
                <a:spcPct val="90000"/>
              </a:lnSpc>
              <a:defRPr/>
            </a:pPr>
            <a:r>
              <a:rPr lang="en-US" dirty="0"/>
              <a:t>S</a:t>
            </a:r>
            <a:r>
              <a:rPr lang="en-US" dirty="0" smtClean="0"/>
              <a:t>pecial provider expertise</a:t>
            </a:r>
          </a:p>
          <a:p>
            <a:pPr marL="568325" lvl="1" indent="-222250">
              <a:lnSpc>
                <a:spcPct val="90000"/>
              </a:lnSpc>
              <a:defRPr/>
            </a:pPr>
            <a:r>
              <a:rPr lang="en-US" dirty="0" smtClean="0"/>
              <a:t>Focused care management</a:t>
            </a:r>
          </a:p>
          <a:p>
            <a:pPr>
              <a:lnSpc>
                <a:spcPct val="90000"/>
              </a:lnSpc>
              <a:defRPr/>
            </a:pPr>
            <a:r>
              <a:rPr lang="en-US" dirty="0" smtClean="0"/>
              <a:t>Must provide prescription drug coverage</a:t>
            </a:r>
          </a:p>
          <a:p>
            <a:pPr>
              <a:lnSpc>
                <a:spcPct val="90000"/>
              </a:lnSpc>
              <a:defRPr/>
            </a:pPr>
            <a:r>
              <a:rPr lang="en-US" dirty="0"/>
              <a:t>Available in limited areas</a:t>
            </a:r>
          </a:p>
          <a:p>
            <a:pPr>
              <a:lnSpc>
                <a:spcPct val="90000"/>
              </a:lnSpc>
              <a:defRPr/>
            </a:pPr>
            <a:r>
              <a:rPr lang="en-US" dirty="0" smtClean="0"/>
              <a:t>Visit </a:t>
            </a:r>
            <a:r>
              <a:rPr lang="en-US" dirty="0" smtClean="0">
                <a:solidFill>
                  <a:schemeClr val="tx1">
                    <a:lumMod val="95000"/>
                    <a:lumOff val="5000"/>
                  </a:schemeClr>
                </a:solidFill>
                <a:hlinkClick r:id="rId4"/>
              </a:rPr>
              <a:t>Medicare.gov/find-a-plan/</a:t>
            </a:r>
            <a:r>
              <a:rPr lang="en-US" dirty="0" smtClean="0">
                <a:solidFill>
                  <a:schemeClr val="tx1">
                    <a:lumMod val="95000"/>
                    <a:lumOff val="5000"/>
                  </a:schemeClr>
                </a:solidFill>
              </a:rPr>
              <a:t> </a:t>
            </a:r>
            <a:r>
              <a:rPr lang="en-US" dirty="0" smtClean="0"/>
              <a:t>to see if a SNP for ESRD is available in your area</a:t>
            </a:r>
          </a:p>
          <a:p>
            <a:pPr marL="0" indent="0">
              <a:lnSpc>
                <a:spcPct val="90000"/>
              </a:lnSpc>
              <a:buNone/>
              <a:defRPr/>
            </a:pPr>
            <a:endParaRPr lang="en-US" dirty="0" smtClean="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33</a:t>
            </a:fld>
            <a:endParaRPr lang="en-US" sz="1200"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dirty="0" smtClean="0">
                <a:cs typeface="Arial" charset="0"/>
              </a:rPr>
              <a:t>ESRD and Medicare </a:t>
            </a:r>
            <a:br>
              <a:rPr lang="en-US" dirty="0" smtClean="0">
                <a:cs typeface="Arial" charset="0"/>
              </a:rPr>
            </a:br>
            <a:r>
              <a:rPr lang="en-US" dirty="0" smtClean="0">
                <a:cs typeface="Arial" charset="0"/>
              </a:rPr>
              <a:t>Prescription Drug Coverage</a:t>
            </a:r>
          </a:p>
        </p:txBody>
      </p:sp>
      <p:sp>
        <p:nvSpPr>
          <p:cNvPr id="350211" name="Rectangle 3"/>
          <p:cNvSpPr>
            <a:spLocks noGrp="1" noChangeArrowheads="1"/>
          </p:cNvSpPr>
          <p:nvPr>
            <p:ph idx="1"/>
          </p:nvPr>
        </p:nvSpPr>
        <p:spPr/>
        <p:txBody>
          <a:bodyPr/>
          <a:lstStyle/>
          <a:p>
            <a:pPr>
              <a:defRPr/>
            </a:pPr>
            <a:r>
              <a:rPr lang="en-US" dirty="0" smtClean="0"/>
              <a:t>Medicare prescription drug coverage (Part D)</a:t>
            </a:r>
          </a:p>
          <a:p>
            <a:pPr marL="866775" lvl="1" indent="-474663">
              <a:defRPr/>
            </a:pPr>
            <a:r>
              <a:rPr lang="en-US" dirty="0" smtClean="0"/>
              <a:t>Available for all people with Medicare</a:t>
            </a:r>
          </a:p>
          <a:p>
            <a:pPr marL="866775" lvl="1" indent="-474663">
              <a:defRPr/>
            </a:pPr>
            <a:r>
              <a:rPr lang="en-US" dirty="0" smtClean="0"/>
              <a:t>Covers drugs not covered under Part B</a:t>
            </a:r>
          </a:p>
          <a:p>
            <a:pPr marL="866775" lvl="1" indent="-474663">
              <a:defRPr/>
            </a:pPr>
            <a:r>
              <a:rPr lang="en-US" dirty="0" smtClean="0"/>
              <a:t>Must enroll in a plan to get coverage</a:t>
            </a:r>
          </a:p>
          <a:p>
            <a:pPr marL="866775" lvl="1" indent="-474663">
              <a:defRPr/>
            </a:pPr>
            <a:r>
              <a:rPr lang="en-US" dirty="0" smtClean="0"/>
              <a:t>You pay a monthly premium and a share of prescription drug costs</a:t>
            </a:r>
          </a:p>
          <a:p>
            <a:pPr marL="866775" lvl="1" indent="-474663">
              <a:defRPr/>
            </a:pPr>
            <a:r>
              <a:rPr lang="en-US" dirty="0"/>
              <a:t>Extra Help is available for certain people with limited income and resources</a:t>
            </a:r>
            <a:endParaRPr lang="en-US" dirty="0" smtClean="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34</a:t>
            </a:fld>
            <a:endParaRPr lang="en-US" sz="1200"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dirty="0" smtClean="0">
                <a:cs typeface="Arial" charset="0"/>
              </a:rPr>
              <a:t>Medicare and the </a:t>
            </a:r>
            <a:br>
              <a:rPr lang="en-US" dirty="0" smtClean="0">
                <a:cs typeface="Arial" charset="0"/>
              </a:rPr>
            </a:br>
            <a:r>
              <a:rPr lang="en-US" dirty="0" smtClean="0">
                <a:cs typeface="Arial" charset="0"/>
              </a:rPr>
              <a:t>Health Insurance Marketplace</a:t>
            </a:r>
          </a:p>
        </p:txBody>
      </p:sp>
      <p:sp>
        <p:nvSpPr>
          <p:cNvPr id="350211" name="Rectangle 3"/>
          <p:cNvSpPr>
            <a:spLocks noGrp="1" noChangeArrowheads="1"/>
          </p:cNvSpPr>
          <p:nvPr>
            <p:ph idx="1"/>
          </p:nvPr>
        </p:nvSpPr>
        <p:spPr/>
        <p:txBody>
          <a:bodyPr/>
          <a:lstStyle/>
          <a:p>
            <a:r>
              <a:rPr lang="en-US" dirty="0"/>
              <a:t>Medicare isn’t part of the Marketplace </a:t>
            </a:r>
          </a:p>
          <a:p>
            <a:r>
              <a:rPr lang="en-US" dirty="0" smtClean="0"/>
              <a:t>If </a:t>
            </a:r>
            <a:r>
              <a:rPr lang="en-US" dirty="0"/>
              <a:t>you have Medicare you’re covered and don’t need to do </a:t>
            </a:r>
            <a:r>
              <a:rPr lang="en-US" dirty="0" smtClean="0"/>
              <a:t>anything related to the Marketplace</a:t>
            </a:r>
            <a:endParaRPr lang="en-US" dirty="0"/>
          </a:p>
          <a:p>
            <a:pPr lvl="1"/>
            <a:r>
              <a:rPr lang="en-US" dirty="0"/>
              <a:t>Part A is considered minimum essential coverage </a:t>
            </a:r>
          </a:p>
          <a:p>
            <a:r>
              <a:rPr lang="en-US" dirty="0"/>
              <a:t>It’s against the law for someone who knows you have Medicare to sell you a Marketplace plan </a:t>
            </a:r>
            <a:r>
              <a:rPr lang="en-US" dirty="0" smtClean="0"/>
              <a:t>even </a:t>
            </a:r>
            <a:r>
              <a:rPr lang="en-US" dirty="0"/>
              <a:t>if you only have Part </a:t>
            </a:r>
            <a:r>
              <a:rPr lang="en-US" dirty="0" smtClean="0"/>
              <a:t>A </a:t>
            </a:r>
            <a:r>
              <a:rPr lang="en-US" dirty="0"/>
              <a:t>or Part </a:t>
            </a:r>
            <a:r>
              <a:rPr lang="en-US" dirty="0" smtClean="0"/>
              <a:t>B</a:t>
            </a:r>
            <a:endParaRPr lang="en-US" dirty="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35</a:t>
            </a:fld>
            <a:endParaRPr lang="en-US" sz="1200" dirty="0"/>
          </a:p>
        </p:txBody>
      </p:sp>
    </p:spTree>
    <p:custDataLst>
      <p:tags r:id="rId1"/>
    </p:custDataLst>
    <p:extLst>
      <p:ext uri="{BB962C8B-B14F-4D97-AF65-F5344CB8AC3E}">
        <p14:creationId xmlns:p14="http://schemas.microsoft.com/office/powerpoint/2010/main" val="7951246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sz="3200" dirty="0" smtClean="0">
                <a:cs typeface="Arial" charset="0"/>
              </a:rPr>
              <a:t>ESRD and State High-Risk Pools</a:t>
            </a:r>
          </a:p>
        </p:txBody>
      </p:sp>
      <p:sp>
        <p:nvSpPr>
          <p:cNvPr id="350211" name="Rectangle 3"/>
          <p:cNvSpPr>
            <a:spLocks noGrp="1" noChangeArrowheads="1"/>
          </p:cNvSpPr>
          <p:nvPr>
            <p:ph idx="1"/>
          </p:nvPr>
        </p:nvSpPr>
        <p:spPr>
          <a:xfrm>
            <a:off x="228600" y="1371600"/>
            <a:ext cx="8610600" cy="4754563"/>
          </a:xfrm>
        </p:spPr>
        <p:txBody>
          <a:bodyPr>
            <a:noAutofit/>
          </a:bodyPr>
          <a:lstStyle/>
          <a:p>
            <a:r>
              <a:rPr lang="en-US" sz="3000" dirty="0" smtClean="0"/>
              <a:t>Exception for people with Medicare and ESRD </a:t>
            </a:r>
          </a:p>
          <a:p>
            <a:pPr lvl="1"/>
            <a:r>
              <a:rPr lang="en-US" dirty="0" smtClean="0"/>
              <a:t>In limited situations, </a:t>
            </a:r>
            <a:r>
              <a:rPr lang="en-US" dirty="0"/>
              <a:t>issuers may sell individual market health insurance </a:t>
            </a:r>
            <a:r>
              <a:rPr lang="en-US" dirty="0" smtClean="0"/>
              <a:t>policies to people with Medicare under 65 who obtained supplemental coverage through a state high-risk pool but lost that coverage</a:t>
            </a:r>
          </a:p>
          <a:p>
            <a:pPr lvl="1"/>
            <a:r>
              <a:rPr lang="en-US" dirty="0" smtClean="0"/>
              <a:t>Inside and outside the Health Insurance Marketplace</a:t>
            </a:r>
          </a:p>
          <a:p>
            <a:pPr lvl="1"/>
            <a:r>
              <a:rPr lang="en-US" dirty="0" smtClean="0"/>
              <a:t>HHS won’t enforce anti-duplication provisions</a:t>
            </a:r>
          </a:p>
          <a:p>
            <a:r>
              <a:rPr lang="en-US" sz="3000" dirty="0" smtClean="0"/>
              <a:t>Visit CMS.gov for memo relating to Marketplace policies and high-risk pool individuals</a:t>
            </a:r>
          </a:p>
        </p:txBody>
      </p:sp>
      <p:sp>
        <p:nvSpPr>
          <p:cNvPr id="8"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9"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0"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36</a:t>
            </a:fld>
            <a:endParaRPr lang="en-US" sz="1200" dirty="0"/>
          </a:p>
        </p:txBody>
      </p:sp>
    </p:spTree>
    <p:custDataLst>
      <p:tags r:id="rId1"/>
    </p:custDataLst>
    <p:extLst>
      <p:ext uri="{BB962C8B-B14F-4D97-AF65-F5344CB8AC3E}">
        <p14:creationId xmlns:p14="http://schemas.microsoft.com/office/powerpoint/2010/main" val="2182909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charset="0"/>
              </a:rPr>
              <a:t>Check Your Knowledge—Question 5</a:t>
            </a:r>
            <a:endParaRPr lang="en-US" dirty="0">
              <a:cs typeface="Arial" charset="0"/>
            </a:endParaRPr>
          </a:p>
        </p:txBody>
      </p:sp>
      <p:sp>
        <p:nvSpPr>
          <p:cNvPr id="3" name="Content Placeholder 2"/>
          <p:cNvSpPr>
            <a:spLocks noGrp="1"/>
          </p:cNvSpPr>
          <p:nvPr>
            <p:ph idx="1"/>
          </p:nvPr>
        </p:nvSpPr>
        <p:spPr>
          <a:xfrm>
            <a:off x="457200" y="1371600"/>
            <a:ext cx="4114800" cy="4525963"/>
          </a:xfrm>
        </p:spPr>
        <p:txBody>
          <a:bodyPr/>
          <a:lstStyle/>
          <a:p>
            <a:pPr marL="0" indent="0">
              <a:buNone/>
            </a:pPr>
            <a:r>
              <a:rPr lang="en-US" dirty="0" smtClean="0"/>
              <a:t>Which Medicare option is NOT available to MOST people with ESRD?</a:t>
            </a:r>
            <a:endParaRPr lang="en-US" dirty="0"/>
          </a:p>
        </p:txBody>
      </p:sp>
      <p:sp>
        <p:nvSpPr>
          <p:cNvPr id="4" name="TPAnswers" descr="For those with Medicare due to ESRD and a group health plan, the group health plan must pay first __ for months.&#10;1. 36&#10;2. 30&#10;3. 24&#10;4. 18&#10;Answer: 2. 30 – This is called the 30-month coordination period.&#10;"/>
          <p:cNvSpPr txBox="1">
            <a:spLocks/>
          </p:cNvSpPr>
          <p:nvPr>
            <p:custDataLst>
              <p:tags r:id="rId1"/>
            </p:custDataLst>
          </p:nvPr>
        </p:nvSpPr>
        <p:spPr>
          <a:xfrm>
            <a:off x="441446" y="3322637"/>
            <a:ext cx="4359154" cy="2925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50000"/>
              <a:buFont typeface="Wingdings" pitchFamily="2" charset="2"/>
              <a:buChar char="q"/>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prstClr val="black"/>
                </a:solidFill>
              </a:rPr>
              <a:t>a.</a:t>
            </a:r>
            <a:r>
              <a:rPr lang="en-US" sz="2800" dirty="0">
                <a:solidFill>
                  <a:prstClr val="black"/>
                </a:solidFill>
              </a:rPr>
              <a:t> Medicare Advantage </a:t>
            </a:r>
            <a:r>
              <a:rPr lang="en-US" sz="2800" dirty="0" smtClean="0">
                <a:solidFill>
                  <a:prstClr val="black"/>
                </a:solidFill>
              </a:rPr>
              <a:t>Plans</a:t>
            </a:r>
          </a:p>
          <a:p>
            <a:pPr marL="336550" indent="-336550">
              <a:buFont typeface="Wingdings" pitchFamily="2" charset="2"/>
              <a:buNone/>
            </a:pPr>
            <a:r>
              <a:rPr lang="en-US" sz="2800" dirty="0" smtClean="0">
                <a:solidFill>
                  <a:prstClr val="black"/>
                </a:solidFill>
              </a:rPr>
              <a:t>b.</a:t>
            </a:r>
            <a:r>
              <a:rPr lang="en-US" sz="2800" dirty="0">
                <a:solidFill>
                  <a:prstClr val="black"/>
                </a:solidFill>
              </a:rPr>
              <a:t> Medicare Prescription Drug Plans</a:t>
            </a:r>
          </a:p>
          <a:p>
            <a:pPr marL="0" indent="0">
              <a:buFont typeface="Wingdings" pitchFamily="2" charset="2"/>
              <a:buNone/>
            </a:pPr>
            <a:r>
              <a:rPr lang="en-US" sz="2800" dirty="0" smtClean="0">
                <a:solidFill>
                  <a:prstClr val="black"/>
                </a:solidFill>
              </a:rPr>
              <a:t>c.</a:t>
            </a:r>
            <a:r>
              <a:rPr lang="en-US" sz="2800" dirty="0">
                <a:solidFill>
                  <a:prstClr val="black"/>
                </a:solidFill>
              </a:rPr>
              <a:t> Medicare Parts A &amp; B</a:t>
            </a:r>
          </a:p>
          <a:p>
            <a:pPr marL="0" indent="0">
              <a:buFont typeface="Wingdings" pitchFamily="2" charset="2"/>
              <a:buNone/>
            </a:pPr>
            <a:r>
              <a:rPr lang="en-US" sz="2800" dirty="0" smtClean="0">
                <a:solidFill>
                  <a:prstClr val="black"/>
                </a:solidFill>
              </a:rPr>
              <a:t>d.</a:t>
            </a:r>
            <a:r>
              <a:rPr lang="en-US" sz="2800" dirty="0">
                <a:solidFill>
                  <a:prstClr val="black"/>
                </a:solidFill>
              </a:rPr>
              <a:t> Employer coverage</a:t>
            </a:r>
            <a:endParaRPr lang="en-US" sz="2000" dirty="0" smtClean="0">
              <a:solidFill>
                <a:prstClr val="black"/>
              </a:solidFill>
            </a:endParaRPr>
          </a:p>
        </p:txBody>
      </p:sp>
      <p:sp>
        <p:nvSpPr>
          <p:cNvPr id="9" name="Rounded Rectangle 8" descr="Correct answer indicator"/>
          <p:cNvSpPr/>
          <p:nvPr/>
        </p:nvSpPr>
        <p:spPr>
          <a:xfrm>
            <a:off x="433552" y="3352800"/>
            <a:ext cx="4367048" cy="533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prstClr val="black"/>
                </a:solidFill>
              </a:rPr>
              <a:t>05/01/2015</a:t>
            </a:r>
            <a:endParaRPr lang="en-US" sz="1200" dirty="0">
              <a:solidFill>
                <a:prstClr val="black"/>
              </a:solidFill>
            </a:endParaRPr>
          </a:p>
        </p:txBody>
      </p:sp>
      <p:sp>
        <p:nvSpPr>
          <p:cNvPr id="13"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prstClr val="black"/>
                </a:solidFill>
              </a:rPr>
              <a:t>Medicare for People With End-Stage Renal Disease</a:t>
            </a:r>
            <a:endParaRPr lang="en-US" sz="1200" dirty="0">
              <a:solidFill>
                <a:prstClr val="black"/>
              </a:solidFill>
            </a:endParaRPr>
          </a:p>
        </p:txBody>
      </p:sp>
      <p:sp>
        <p:nvSpPr>
          <p:cNvPr id="14"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solidFill>
                  <a:prstClr val="black"/>
                </a:solidFill>
              </a:rPr>
              <a:pPr algn="r" fontAlgn="base">
                <a:spcBef>
                  <a:spcPct val="0"/>
                </a:spcBef>
                <a:spcAft>
                  <a:spcPct val="0"/>
                </a:spcAft>
                <a:defRPr/>
              </a:pPr>
              <a:t>37</a:t>
            </a:fld>
            <a:endParaRPr lang="en-US" sz="1200" dirty="0">
              <a:solidFill>
                <a:prstClr val="black"/>
              </a:solidFill>
            </a:endParaRPr>
          </a:p>
        </p:txBody>
      </p:sp>
    </p:spTree>
    <p:extLst>
      <p:ext uri="{BB962C8B-B14F-4D97-AF65-F5344CB8AC3E}">
        <p14:creationId xmlns:p14="http://schemas.microsoft.com/office/powerpoint/2010/main" val="10460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069430"/>
          </a:xfrm>
        </p:spPr>
        <p:txBody>
          <a:bodyPr>
            <a:normAutofit fontScale="90000"/>
          </a:bodyPr>
          <a:lstStyle/>
          <a:p>
            <a:r>
              <a:rPr lang="en-US" dirty="0" smtClean="0"/>
              <a:t/>
            </a:r>
            <a:br>
              <a:rPr lang="en-US" dirty="0" smtClean="0"/>
            </a:br>
            <a:r>
              <a:rPr lang="en-US" sz="4000" dirty="0" smtClean="0"/>
              <a:t>Lesson 5—Additional </a:t>
            </a:r>
            <a:br>
              <a:rPr lang="en-US" sz="4000" dirty="0" smtClean="0"/>
            </a:br>
            <a:r>
              <a:rPr lang="en-US" sz="4000" dirty="0" smtClean="0"/>
              <a:t>Sources of Information</a:t>
            </a:r>
            <a:br>
              <a:rPr lang="en-US" sz="4000" dirty="0" smtClean="0"/>
            </a:br>
            <a:endParaRPr lang="en-US" sz="4000" dirty="0"/>
          </a:p>
        </p:txBody>
      </p:sp>
      <p:sp>
        <p:nvSpPr>
          <p:cNvPr id="8" name="Content Placeholder 7"/>
          <p:cNvSpPr>
            <a:spLocks noGrp="1"/>
          </p:cNvSpPr>
          <p:nvPr>
            <p:ph idx="1"/>
          </p:nvPr>
        </p:nvSpPr>
        <p:spPr/>
        <p:txBody>
          <a:bodyPr>
            <a:normAutofit/>
          </a:bodyPr>
          <a:lstStyle/>
          <a:p>
            <a:r>
              <a:rPr lang="en-US" sz="3200" dirty="0" smtClean="0"/>
              <a:t>Websites</a:t>
            </a:r>
          </a:p>
          <a:p>
            <a:r>
              <a:rPr lang="en-US" sz="3200" dirty="0" smtClean="0"/>
              <a:t>Publications</a:t>
            </a:r>
          </a:p>
          <a:p>
            <a:r>
              <a:rPr lang="en-US" sz="3200" dirty="0" smtClean="0"/>
              <a:t>Other resources</a:t>
            </a:r>
            <a:endParaRPr lang="en-US" sz="3200" dirty="0"/>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38</a:t>
            </a:fld>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Dialysis Facility Compare Star Ratings</a:t>
            </a:r>
          </a:p>
        </p:txBody>
      </p:sp>
      <p:pic>
        <p:nvPicPr>
          <p:cNvPr id="4" name="Content Placeholder 3" descr="Screenshot of Dialysis Facility Compare Star Rating page showing the results of a dialysis facility search."/>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90600" y="1295400"/>
            <a:ext cx="7391400" cy="5562600"/>
          </a:xfrm>
        </p:spPr>
      </p:pic>
      <p:sp>
        <p:nvSpPr>
          <p:cNvPr id="2" name="Oval 1" descr="Red Oval indicating overall star rating on Dialysis facility compare tool." title="Red Oval indicating overall star rating on Dialysis facility compare tool"/>
          <p:cNvSpPr/>
          <p:nvPr/>
        </p:nvSpPr>
        <p:spPr>
          <a:xfrm>
            <a:off x="2362200" y="3733800"/>
            <a:ext cx="914400" cy="1219200"/>
          </a:xfrm>
          <a:prstGeom prst="ellipse">
            <a:avLst/>
          </a:prstGeom>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516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a:lnSpc>
                <a:spcPts val="3800"/>
              </a:lnSpc>
              <a:defRPr/>
            </a:pPr>
            <a:r>
              <a:rPr lang="en-US" dirty="0" smtClean="0">
                <a:cs typeface="Arial" charset="0"/>
              </a:rPr>
              <a:t>ESRD Basics</a:t>
            </a:r>
          </a:p>
        </p:txBody>
      </p:sp>
      <p:sp>
        <p:nvSpPr>
          <p:cNvPr id="342019" name="Rectangle 3"/>
          <p:cNvSpPr>
            <a:spLocks noGrp="1" noChangeArrowheads="1"/>
          </p:cNvSpPr>
          <p:nvPr>
            <p:ph idx="1"/>
          </p:nvPr>
        </p:nvSpPr>
        <p:spPr/>
        <p:txBody>
          <a:bodyPr>
            <a:normAutofit/>
          </a:bodyPr>
          <a:lstStyle/>
          <a:p>
            <a:pPr>
              <a:defRPr/>
            </a:pPr>
            <a:r>
              <a:rPr lang="en-US" dirty="0"/>
              <a:t>ESRD is permanent kidney failure</a:t>
            </a:r>
          </a:p>
          <a:p>
            <a:pPr lvl="1">
              <a:defRPr/>
            </a:pPr>
            <a:r>
              <a:rPr lang="en-US" dirty="0"/>
              <a:t>Stage V chronic kidney disease</a:t>
            </a:r>
          </a:p>
          <a:p>
            <a:pPr lvl="2">
              <a:defRPr/>
            </a:pPr>
            <a:r>
              <a:rPr lang="en-US" dirty="0"/>
              <a:t>Requires a regular course of dialysis </a:t>
            </a:r>
            <a:r>
              <a:rPr lang="en-US" b="1" dirty="0"/>
              <a:t>or</a:t>
            </a:r>
            <a:r>
              <a:rPr lang="en-US" dirty="0"/>
              <a:t> </a:t>
            </a:r>
          </a:p>
          <a:p>
            <a:pPr lvl="2">
              <a:defRPr/>
            </a:pPr>
            <a:r>
              <a:rPr lang="en-US" dirty="0"/>
              <a:t>Kidney transplant </a:t>
            </a:r>
            <a:endParaRPr lang="en-US" dirty="0" smtClean="0"/>
          </a:p>
          <a:p>
            <a:pPr>
              <a:defRPr/>
            </a:pPr>
            <a:r>
              <a:rPr lang="en-US" dirty="0" smtClean="0"/>
              <a:t>You may be eligible for Medicare based on ESRD</a:t>
            </a:r>
          </a:p>
          <a:p>
            <a:pPr lvl="1">
              <a:defRPr/>
            </a:pPr>
            <a:r>
              <a:rPr lang="en-US" dirty="0"/>
              <a:t>Coverage </a:t>
            </a:r>
            <a:r>
              <a:rPr lang="en-US" dirty="0" smtClean="0"/>
              <a:t>began </a:t>
            </a:r>
            <a:r>
              <a:rPr lang="en-US" dirty="0"/>
              <a:t>in </a:t>
            </a:r>
            <a:r>
              <a:rPr lang="en-US" dirty="0" smtClean="0"/>
              <a:t>1973</a:t>
            </a:r>
          </a:p>
        </p:txBody>
      </p:sp>
      <p:sp>
        <p:nvSpPr>
          <p:cNvPr id="4" name="Rectangle 4"/>
          <p:cNvSpPr>
            <a:spLocks noGrp="1" noChangeArrowheads="1"/>
          </p:cNvSpPr>
          <p:nvPr>
            <p:ph type="dt" sz="half" idx="2"/>
          </p:nvPr>
        </p:nvSpPr>
        <p:spPr>
          <a:prstGeom prst="rect">
            <a:avLst/>
          </a:prstGeom>
        </p:spPr>
        <p:txBody>
          <a:bodyPr/>
          <a:lstStyle/>
          <a:p>
            <a:pPr>
              <a:defRPr/>
            </a:pPr>
            <a:r>
              <a:rPr lang="en-US" dirty="0" smtClean="0"/>
              <a:t>05/01/2015</a:t>
            </a:r>
            <a:endParaRPr lang="en-US" dirty="0"/>
          </a:p>
        </p:txBody>
      </p:sp>
      <p:sp>
        <p:nvSpPr>
          <p:cNvPr id="6" name="Footer Placeholder 5"/>
          <p:cNvSpPr>
            <a:spLocks noGrp="1"/>
          </p:cNvSpPr>
          <p:nvPr>
            <p:ph type="ftr" sz="quarter" idx="3"/>
          </p:nvPr>
        </p:nvSpPr>
        <p:spPr>
          <a:prstGeom prst="rect">
            <a:avLst/>
          </a:prstGeom>
        </p:spPr>
        <p:txBody>
          <a:bodyPr/>
          <a:lstStyle/>
          <a:p>
            <a:pPr eaLnBrk="1" fontAlgn="auto" hangingPunct="1">
              <a:spcBef>
                <a:spcPts val="0"/>
              </a:spcBef>
              <a:spcAft>
                <a:spcPts val="0"/>
              </a:spcAft>
              <a:defRPr/>
            </a:pPr>
            <a:r>
              <a:rPr lang="en-US" dirty="0" smtClean="0">
                <a:latin typeface="+mj-lt"/>
                <a:cs typeface="+mn-cs"/>
              </a:rPr>
              <a:t>Medicare for People with End-Stage Renal Disease</a:t>
            </a:r>
            <a:endParaRPr lang="en-US" dirty="0">
              <a:latin typeface="+mj-lt"/>
              <a:cs typeface="+mn-cs"/>
            </a:endParaRPr>
          </a:p>
        </p:txBody>
      </p:sp>
      <p:sp>
        <p:nvSpPr>
          <p:cNvPr id="10245" name="Rectangle 6"/>
          <p:cNvSpPr>
            <a:spLocks noGrp="1" noChangeArrowheads="1"/>
          </p:cNvSpPr>
          <p:nvPr>
            <p:ph type="sldNum" sz="quarter" idx="4"/>
          </p:nvPr>
        </p:nvSpPr>
        <p:spPr bwMode="auto">
          <a:prstGeom prst="rect">
            <a:avLst/>
          </a:prstGeom>
          <a:ln>
            <a:miter lim="800000"/>
            <a:headEnd/>
            <a:tailEnd/>
          </a:ln>
        </p:spPr>
        <p:txBody>
          <a:bodyPr wrap="square" numCol="1" anchorCtr="0" compatLnSpc="1">
            <a:prstTxWarp prst="textNoShape">
              <a:avLst/>
            </a:prstTxWarp>
          </a:bodyPr>
          <a:lstStyle/>
          <a:p>
            <a:pPr algn="r" fontAlgn="base">
              <a:spcBef>
                <a:spcPct val="0"/>
              </a:spcBef>
              <a:spcAft>
                <a:spcPct val="0"/>
              </a:spcAft>
              <a:defRPr/>
            </a:pPr>
            <a:fld id="{DBE3BE87-B562-405D-9183-06A14287E0B3}" type="slidenum">
              <a:rPr lang="en-US"/>
              <a:pPr algn="r" fontAlgn="base">
                <a:spcBef>
                  <a:spcPct val="0"/>
                </a:spcBef>
                <a:spcAft>
                  <a:spcPct val="0"/>
                </a:spcAft>
                <a:defRPr/>
              </a:pPr>
              <a:t>4</a:t>
            </a:fld>
            <a:endParaRPr lang="en-US"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9"/>
          <p:cNvSpPr>
            <a:spLocks noGrp="1"/>
          </p:cNvSpPr>
          <p:nvPr>
            <p:ph type="title"/>
          </p:nvPr>
        </p:nvSpPr>
        <p:spPr/>
        <p:txBody>
          <a:bodyPr/>
          <a:lstStyle/>
          <a:p>
            <a:pPr marL="342900" indent="-342900"/>
            <a:r>
              <a:rPr lang="en-US" dirty="0" smtClean="0">
                <a:cs typeface="Arial" charset="0"/>
              </a:rPr>
              <a:t>    ESRDnetworks.org</a:t>
            </a:r>
            <a:endParaRPr lang="en-US" sz="4000" dirty="0" smtClean="0">
              <a:cs typeface="Arial" charset="0"/>
            </a:endParaRPr>
          </a:p>
        </p:txBody>
      </p:sp>
      <p:pic>
        <p:nvPicPr>
          <p:cNvPr id="39943" name="Picture 10" descr="The National Forum of ESRD Networks logo.">
            <a:hlinkClick r:id="rId4"/>
          </p:cNvPr>
          <p:cNvPicPr>
            <a:picLocks noChangeAspect="1" noChangeArrowheads="1"/>
          </p:cNvPicPr>
          <p:nvPr/>
        </p:nvPicPr>
        <p:blipFill>
          <a:blip r:embed="rId5" cstate="print"/>
          <a:srcRect/>
          <a:stretch>
            <a:fillRect/>
          </a:stretch>
        </p:blipFill>
        <p:spPr bwMode="auto">
          <a:xfrm>
            <a:off x="381000" y="224971"/>
            <a:ext cx="1981200" cy="825500"/>
          </a:xfrm>
          <a:prstGeom prst="rect">
            <a:avLst/>
          </a:prstGeom>
          <a:noFill/>
          <a:ln w="9525">
            <a:noFill/>
            <a:miter lim="800000"/>
            <a:headEnd/>
            <a:tailEnd/>
          </a:ln>
        </p:spPr>
      </p:pic>
      <p:sp>
        <p:nvSpPr>
          <p:cNvPr id="407555" name="Rectangle 3"/>
          <p:cNvSpPr>
            <a:spLocks noGrp="1" noChangeArrowheads="1"/>
          </p:cNvSpPr>
          <p:nvPr>
            <p:ph idx="1"/>
          </p:nvPr>
        </p:nvSpPr>
        <p:spPr/>
        <p:txBody>
          <a:bodyPr>
            <a:normAutofit lnSpcReduction="10000"/>
          </a:bodyPr>
          <a:lstStyle/>
          <a:p>
            <a:pPr>
              <a:buFont typeface="Wingdings" charset="2"/>
              <a:buChar char="§"/>
              <a:defRPr/>
            </a:pPr>
            <a:r>
              <a:rPr lang="en-US" dirty="0" smtClean="0"/>
              <a:t>ESRD </a:t>
            </a:r>
            <a:r>
              <a:rPr lang="en-US" dirty="0"/>
              <a:t>Networks </a:t>
            </a:r>
            <a:endParaRPr lang="en-US" dirty="0" smtClean="0"/>
          </a:p>
          <a:p>
            <a:pPr marL="571500" lvl="1" indent="-206375">
              <a:defRPr/>
            </a:pPr>
            <a:r>
              <a:rPr lang="en-US" dirty="0" smtClean="0"/>
              <a:t>Develop standards </a:t>
            </a:r>
            <a:r>
              <a:rPr lang="en-US" dirty="0"/>
              <a:t>related to the quality and appropriateness of care for ESRD patients</a:t>
            </a:r>
            <a:endParaRPr lang="en-US" dirty="0" smtClean="0">
              <a:cs typeface="Arial" charset="0"/>
            </a:endParaRPr>
          </a:p>
          <a:p>
            <a:pPr>
              <a:buFont typeface="Wingdings" charset="2"/>
              <a:buChar char="§"/>
              <a:defRPr/>
            </a:pPr>
            <a:r>
              <a:rPr lang="en-US" dirty="0" smtClean="0">
                <a:cs typeface="Arial" charset="0"/>
              </a:rPr>
              <a:t>Contact your local ESRD Network for help with </a:t>
            </a:r>
          </a:p>
          <a:p>
            <a:pPr marL="568325" lvl="1" indent="-222250">
              <a:defRPr/>
            </a:pPr>
            <a:r>
              <a:rPr lang="en-US" dirty="0" smtClean="0">
                <a:cs typeface="Arial" charset="0"/>
              </a:rPr>
              <a:t>Dialysis or kidney transplants </a:t>
            </a:r>
          </a:p>
          <a:p>
            <a:pPr marL="568325" lvl="1" indent="-222250">
              <a:defRPr/>
            </a:pPr>
            <a:r>
              <a:rPr lang="en-US" dirty="0" smtClean="0">
                <a:cs typeface="Arial" charset="0"/>
              </a:rPr>
              <a:t>How to get help from other kidney-related agencies</a:t>
            </a:r>
          </a:p>
          <a:p>
            <a:pPr marL="568325" lvl="1" indent="-222250">
              <a:defRPr/>
            </a:pPr>
            <a:r>
              <a:rPr lang="en-US" dirty="0" smtClean="0">
                <a:cs typeface="Arial" charset="0"/>
              </a:rPr>
              <a:t>Problems with quality of care at your facility</a:t>
            </a:r>
          </a:p>
          <a:p>
            <a:pPr marL="914400" lvl="2"/>
            <a:r>
              <a:rPr lang="en-US" sz="2600" dirty="0"/>
              <a:t>Patients are no longer required to begin the complaint process at the facility </a:t>
            </a:r>
            <a:endParaRPr lang="en-US" sz="2600" dirty="0" smtClean="0">
              <a:cs typeface="Arial" charset="0"/>
            </a:endParaRPr>
          </a:p>
          <a:p>
            <a:pPr marL="568325" lvl="1" indent="-222250">
              <a:defRPr/>
            </a:pPr>
            <a:r>
              <a:rPr lang="en-US" dirty="0" smtClean="0">
                <a:cs typeface="Arial" charset="0"/>
              </a:rPr>
              <a:t>Locating dialysis facilities and transplant centers </a:t>
            </a:r>
          </a:p>
        </p:txBody>
      </p:sp>
      <p:sp>
        <p:nvSpPr>
          <p:cNvPr id="8"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9"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0"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40</a:t>
            </a:fld>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1"/>
          <p:cNvSpPr>
            <a:spLocks noGrp="1"/>
          </p:cNvSpPr>
          <p:nvPr>
            <p:ph type="title"/>
          </p:nvPr>
        </p:nvSpPr>
        <p:spPr/>
        <p:txBody>
          <a:bodyPr/>
          <a:lstStyle/>
          <a:p>
            <a:r>
              <a:rPr lang="en-US" dirty="0" smtClean="0">
                <a:cs typeface="Arial" charset="0"/>
              </a:rPr>
              <a:t>Fistula First </a:t>
            </a:r>
            <a:r>
              <a:rPr lang="en-US" sz="3200" dirty="0" smtClean="0">
                <a:cs typeface="Arial" charset="0"/>
              </a:rPr>
              <a:t> </a:t>
            </a:r>
            <a:endParaRPr lang="en-US" dirty="0" smtClean="0">
              <a:cs typeface="Arial" charset="0"/>
            </a:endParaRPr>
          </a:p>
        </p:txBody>
      </p:sp>
      <p:sp>
        <p:nvSpPr>
          <p:cNvPr id="409603" name="Rectangle 3"/>
          <p:cNvSpPr>
            <a:spLocks noGrp="1" noChangeArrowheads="1"/>
          </p:cNvSpPr>
          <p:nvPr>
            <p:ph idx="1"/>
          </p:nvPr>
        </p:nvSpPr>
        <p:spPr>
          <a:xfrm>
            <a:off x="304800" y="1219200"/>
            <a:ext cx="8229600" cy="4754563"/>
          </a:xfrm>
        </p:spPr>
        <p:txBody>
          <a:bodyPr>
            <a:normAutofit/>
          </a:bodyPr>
          <a:lstStyle/>
          <a:p>
            <a:pPr>
              <a:defRPr/>
            </a:pPr>
            <a:r>
              <a:rPr lang="en-US" dirty="0" smtClean="0"/>
              <a:t>National Vascular Access Improvement Initiative</a:t>
            </a:r>
          </a:p>
          <a:p>
            <a:pPr marL="568325" lvl="1" indent="-222250">
              <a:defRPr/>
            </a:pPr>
            <a:r>
              <a:rPr lang="en-US" dirty="0" smtClean="0"/>
              <a:t>To increase use of fistulas for hemodialysis </a:t>
            </a:r>
          </a:p>
          <a:p>
            <a:pPr marL="568325" lvl="1" indent="-222250">
              <a:defRPr/>
            </a:pPr>
            <a:r>
              <a:rPr lang="en-US" dirty="0"/>
              <a:t>Improved </a:t>
            </a:r>
            <a:r>
              <a:rPr lang="en-US" dirty="0" smtClean="0"/>
              <a:t>outcomes</a:t>
            </a:r>
          </a:p>
          <a:p>
            <a:pPr marL="202565" indent="-222250">
              <a:defRPr/>
            </a:pPr>
            <a:r>
              <a:rPr lang="en-US" dirty="0" smtClean="0"/>
              <a:t>  A fistula is a surgical connection joining a   </a:t>
            </a:r>
          </a:p>
          <a:p>
            <a:pPr marL="0" indent="0">
              <a:spcBef>
                <a:spcPts val="0"/>
              </a:spcBef>
              <a:buNone/>
              <a:defRPr/>
            </a:pPr>
            <a:r>
              <a:rPr lang="en-US" dirty="0"/>
              <a:t> </a:t>
            </a:r>
            <a:r>
              <a:rPr lang="en-US" dirty="0" smtClean="0"/>
              <a:t>    vein and an artery in the forearm</a:t>
            </a:r>
          </a:p>
          <a:p>
            <a:pPr marL="640080" lvl="1" indent="-222250">
              <a:defRPr/>
            </a:pPr>
            <a:r>
              <a:rPr lang="en-US" dirty="0" smtClean="0"/>
              <a:t>Provides access for dialysis</a:t>
            </a:r>
          </a:p>
        </p:txBody>
      </p:sp>
      <p:pic>
        <p:nvPicPr>
          <p:cNvPr id="40968" name="Picture 9" descr="Fistula First logo.">
            <a:hlinkClick r:id="rId4" tooltip="Fistula First"/>
          </p:cNvPr>
          <p:cNvPicPr>
            <a:picLocks noChangeAspect="1" noChangeArrowheads="1"/>
          </p:cNvPicPr>
          <p:nvPr/>
        </p:nvPicPr>
        <p:blipFill>
          <a:blip r:embed="rId5" cstate="print"/>
          <a:srcRect/>
          <a:stretch>
            <a:fillRect/>
          </a:stretch>
        </p:blipFill>
        <p:spPr bwMode="auto">
          <a:xfrm>
            <a:off x="3352800" y="4876800"/>
            <a:ext cx="1962150" cy="1192213"/>
          </a:xfrm>
          <a:prstGeom prst="rect">
            <a:avLst/>
          </a:prstGeom>
          <a:noFill/>
          <a:ln w="9525">
            <a:noFill/>
            <a:miter lim="800000"/>
            <a:headEnd/>
            <a:tailEnd/>
          </a:ln>
        </p:spPr>
      </p:pic>
      <p:pic>
        <p:nvPicPr>
          <p:cNvPr id="8" name="Picture 7" descr="This is a drawing of an arteriovenous fistula located on the the underside of a forearm. The arrows show the direction the blood flows. During hemodialysis, two needles are used. One takes blood into the dialysis machine, and the other returns the blood to the body. "/>
          <p:cNvPicPr>
            <a:picLocks noChangeAspect="1" noChangeArrowheads="1"/>
          </p:cNvPicPr>
          <p:nvPr/>
        </p:nvPicPr>
        <p:blipFill>
          <a:blip r:embed="rId6" cstate="print"/>
          <a:srcRect/>
          <a:stretch>
            <a:fillRect/>
          </a:stretch>
        </p:blipFill>
        <p:spPr bwMode="auto">
          <a:xfrm>
            <a:off x="6477000" y="3887788"/>
            <a:ext cx="2398514" cy="2132012"/>
          </a:xfrm>
          <a:prstGeom prst="rect">
            <a:avLst/>
          </a:prstGeom>
          <a:noFill/>
          <a:ln w="9525">
            <a:noFill/>
            <a:miter lim="800000"/>
            <a:headEnd/>
            <a:tailEnd/>
          </a:ln>
          <a:effectLst>
            <a:outerShdw dist="139700" dir="2700000" algn="tl" rotWithShape="0">
              <a:srgbClr val="333333">
                <a:alpha val="64999"/>
              </a:srgbClr>
            </a:outerShdw>
          </a:effectLst>
        </p:spPr>
      </p:pic>
      <p:sp>
        <p:nvSpPr>
          <p:cNvPr id="40969" name="TextBox 10"/>
          <p:cNvSpPr txBox="1">
            <a:spLocks noChangeArrowheads="1"/>
          </p:cNvSpPr>
          <p:nvPr/>
        </p:nvSpPr>
        <p:spPr bwMode="auto">
          <a:xfrm>
            <a:off x="6477000" y="6016625"/>
            <a:ext cx="2590800" cy="307975"/>
          </a:xfrm>
          <a:prstGeom prst="rect">
            <a:avLst/>
          </a:prstGeom>
          <a:noFill/>
          <a:ln w="9525">
            <a:noFill/>
            <a:miter lim="800000"/>
            <a:headEnd/>
            <a:tailEnd/>
          </a:ln>
        </p:spPr>
        <p:txBody>
          <a:bodyPr>
            <a:spAutoFit/>
          </a:bodyPr>
          <a:lstStyle/>
          <a:p>
            <a:pPr algn="ctr"/>
            <a:r>
              <a:rPr lang="en-US" sz="1400" dirty="0">
                <a:latin typeface="Calibri" pitchFamily="34" charset="0"/>
              </a:rPr>
              <a:t>Source NIDDK of NIH.</a:t>
            </a:r>
          </a:p>
        </p:txBody>
      </p:sp>
      <p:sp>
        <p:nvSpPr>
          <p:cNvPr id="10"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1"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2"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41</a:t>
            </a:fld>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p>
        </p:txBody>
      </p:sp>
      <p:sp>
        <p:nvSpPr>
          <p:cNvPr id="5" name="Rectangle 4"/>
          <p:cNvSpPr/>
          <p:nvPr/>
        </p:nvSpPr>
        <p:spPr>
          <a:xfrm>
            <a:off x="152400" y="1210872"/>
            <a:ext cx="8839200" cy="5201424"/>
          </a:xfrm>
          <a:prstGeom prst="rect">
            <a:avLst/>
          </a:prstGeom>
        </p:spPr>
        <p:txBody>
          <a:bodyPr wrap="square">
            <a:spAutoFit/>
          </a:bodyPr>
          <a:lstStyle/>
          <a:p>
            <a:pPr marL="457200" indent="-457200">
              <a:spcBef>
                <a:spcPts val="600"/>
              </a:spcBef>
              <a:buFont typeface="Wingdings" panose="05000000000000000000" pitchFamily="2" charset="2"/>
              <a:buChar char="ü"/>
              <a:defRPr/>
            </a:pPr>
            <a:r>
              <a:rPr lang="en-US" sz="2400" dirty="0" smtClean="0"/>
              <a:t>You’re </a:t>
            </a:r>
            <a:r>
              <a:rPr lang="en-US" sz="2400" dirty="0"/>
              <a:t>eligible for Medicare Part </a:t>
            </a:r>
            <a:r>
              <a:rPr lang="en-US" sz="2400" dirty="0" smtClean="0"/>
              <a:t>A, </a:t>
            </a:r>
            <a:r>
              <a:rPr lang="en-US" sz="2400" dirty="0"/>
              <a:t>with </a:t>
            </a:r>
            <a:r>
              <a:rPr lang="en-US" sz="2400" dirty="0" smtClean="0"/>
              <a:t>required work credits and medical documentation, no </a:t>
            </a:r>
            <a:r>
              <a:rPr lang="en-US" sz="2400" dirty="0"/>
              <a:t>matter how old you are, if your kidneys no longer function and you get a regular course of dialysis or have had a kidney </a:t>
            </a:r>
            <a:r>
              <a:rPr lang="en-US" sz="2400" dirty="0" smtClean="0"/>
              <a:t>transplant.</a:t>
            </a:r>
            <a:endParaRPr lang="en-US" sz="2400" dirty="0"/>
          </a:p>
          <a:p>
            <a:pPr lvl="1" indent="-457200">
              <a:spcBef>
                <a:spcPts val="600"/>
              </a:spcBef>
              <a:buFont typeface="Wingdings" panose="05000000000000000000" pitchFamily="2" charset="2"/>
              <a:buChar char="ü"/>
              <a:defRPr/>
            </a:pPr>
            <a:r>
              <a:rPr lang="en-US" sz="2400" dirty="0"/>
              <a:t>Original Medicare is usually the only choice </a:t>
            </a:r>
            <a:r>
              <a:rPr lang="en-US" sz="2400" dirty="0" smtClean="0"/>
              <a:t>for most </a:t>
            </a:r>
            <a:r>
              <a:rPr lang="en-US" sz="2400" dirty="0"/>
              <a:t>people with </a:t>
            </a:r>
            <a:r>
              <a:rPr lang="en-US" sz="2400" dirty="0" smtClean="0"/>
              <a:t>ESRD—having Part A, B, and D provides the most comprehensive coverage. </a:t>
            </a:r>
          </a:p>
          <a:p>
            <a:pPr lvl="1" indent="-457200">
              <a:spcBef>
                <a:spcPts val="600"/>
              </a:spcBef>
              <a:buFont typeface="Wingdings" panose="05000000000000000000" pitchFamily="2" charset="2"/>
              <a:buChar char="ü"/>
              <a:defRPr/>
            </a:pPr>
            <a:r>
              <a:rPr lang="en-US" sz="2400" dirty="0"/>
              <a:t>There’s a period of time when your </a:t>
            </a:r>
            <a:r>
              <a:rPr lang="en-US" sz="2400" dirty="0" smtClean="0"/>
              <a:t>group health plan </a:t>
            </a:r>
            <a:r>
              <a:rPr lang="en-US" sz="2400" dirty="0"/>
              <a:t>will pay first on your health care bills and Medicare will pay </a:t>
            </a:r>
            <a:r>
              <a:rPr lang="en-US" sz="2400" dirty="0" smtClean="0"/>
              <a:t>second</a:t>
            </a:r>
            <a:r>
              <a:rPr lang="en-US" sz="2400" dirty="0"/>
              <a:t>. </a:t>
            </a:r>
            <a:endParaRPr lang="en-US" sz="2400" dirty="0" smtClean="0"/>
          </a:p>
          <a:p>
            <a:pPr lvl="1" indent="-457200">
              <a:spcBef>
                <a:spcPts val="600"/>
              </a:spcBef>
              <a:buFont typeface="Wingdings" panose="05000000000000000000" pitchFamily="2" charset="2"/>
              <a:buChar char="ü"/>
              <a:defRPr/>
            </a:pPr>
            <a:r>
              <a:rPr lang="en-US" sz="2400" dirty="0" smtClean="0"/>
              <a:t>Immunosuppressive </a:t>
            </a:r>
            <a:r>
              <a:rPr lang="en-US" sz="2400" dirty="0"/>
              <a:t>drug therapy is only covered by Medicare Part B for people who were entitled to Part A at the time of a kidney </a:t>
            </a:r>
            <a:r>
              <a:rPr lang="en-US" sz="2400" dirty="0" smtClean="0"/>
              <a:t>transplant.</a:t>
            </a:r>
            <a:endParaRPr lang="en-US" sz="2400" dirty="0"/>
          </a:p>
          <a:p>
            <a:pPr lvl="1" indent="-457200">
              <a:spcBef>
                <a:spcPts val="600"/>
              </a:spcBef>
              <a:buFont typeface="Wingdings" panose="05000000000000000000" pitchFamily="2" charset="2"/>
              <a:buChar char="ü"/>
              <a:defRPr/>
            </a:pPr>
            <a:r>
              <a:rPr lang="en-US" sz="2400" dirty="0" smtClean="0"/>
              <a:t>ESRD </a:t>
            </a:r>
            <a:r>
              <a:rPr lang="en-US" sz="2400" dirty="0"/>
              <a:t>N</a:t>
            </a:r>
            <a:r>
              <a:rPr lang="en-US" sz="2400" dirty="0" smtClean="0"/>
              <a:t>etworks handle </a:t>
            </a:r>
            <a:r>
              <a:rPr lang="en-US" sz="2400" dirty="0"/>
              <a:t>quality of care </a:t>
            </a:r>
            <a:r>
              <a:rPr lang="en-US" sz="2400" dirty="0" smtClean="0"/>
              <a:t>concerns.</a:t>
            </a:r>
            <a:endParaRPr lang="en-US" sz="2400" dirty="0"/>
          </a:p>
        </p:txBody>
      </p:sp>
      <p:sp>
        <p:nvSpPr>
          <p:cNvPr id="10"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1"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2"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42</a:t>
            </a:fld>
            <a:endParaRPr lang="en-US" sz="1200" dirty="0"/>
          </a:p>
        </p:txBody>
      </p:sp>
    </p:spTree>
    <p:extLst>
      <p:ext uri="{BB962C8B-B14F-4D97-AF65-F5344CB8AC3E}">
        <p14:creationId xmlns:p14="http://schemas.microsoft.com/office/powerpoint/2010/main" val="345876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ESRD Resource Guide</a:t>
            </a:r>
            <a:endParaRPr lang="en-US" dirty="0"/>
          </a:p>
        </p:txBody>
      </p:sp>
      <p:graphicFrame>
        <p:nvGraphicFramePr>
          <p:cNvPr id="8" name="Content Placeholder 5" descr="Medicare.gov Medicare.gov/people-like-me/esrd/dialysis-information.html includes Dialysis Facility Compare and coverage of dialysis services and supplies.&#10;Centers for Medicare &amp; &#10;Medicaid Services (CMS)&#10;1-800-MEDICARE&#10;(1-800-633-4227)&#10;(TTY 1-877-486-2048)&#10;Social Security Administration&#10;1-800-772-1213&#10;(TTY 1-800-325-778)&#10;Medicare Learning Network  ESRD PPS:&#10;http://www.cms.gov/Outreach-and-Education/Medicare-Learning-Network-MLN/MLNProducts/Downloads/End-Stage_Renal_Disease_Prospective_Payment_System_ICN905143.pdf&#10;State Health Insurance Assistance Programs (SHIPs)*&#10;ESRD Network&#10;National Kidney Foundation&#10;http://www.kidney.org/&#10;American Kidney Fund&#10;http://www.akfinc.org/&#10;United Network for Organ Sharing&#10;http://www.unos.org/&#10;*For telephone numbers  call CMS&#10;1-800-MEDICARE (1-800-633-4227)&#10;1-877-486-2048 for TTY users&#10;Medical Evidence Form &#10;(CMS 2728) http://www.cms.gov/Medicare/CMS-Forms/CMS-Forms/downloads/ cms2728.pdf&#10;Medicare.gov Publications:&#10;Medicare Helps Cover Kidney Disease Education, CMS Product No. 11456&#10;Medicare and Kidney Disease Education Services, CMS Product No. 11454&#10;Medicare's Coverage of Dialysis and Kidney Transplant Benefits: Getting Started, CMS Product No. 11360&#10;Medicare Coverage of Kidney Dialysis and Kidney Transplant Services,  CMS Product No. 10128 &#10;Medicare for Children with End-stage Renal Disease, CMS Product No. 11392 &#10;To access these products:&#10;View and order single copies at &#10;www.medicare.gov        &#10;Order multiple copies (partners only)&#10;at productordering.cms.hhs.gov. You must register your organization.&#10;"/>
          <p:cNvGraphicFramePr>
            <a:graphicFrameLocks/>
          </p:cNvGraphicFramePr>
          <p:nvPr>
            <p:extLst>
              <p:ext uri="{D42A27DB-BD31-4B8C-83A1-F6EECF244321}">
                <p14:modId xmlns:p14="http://schemas.microsoft.com/office/powerpoint/2010/main" val="4189409381"/>
              </p:ext>
            </p:extLst>
          </p:nvPr>
        </p:nvGraphicFramePr>
        <p:xfrm>
          <a:off x="0" y="990600"/>
          <a:ext cx="9144000" cy="5346058"/>
        </p:xfrm>
        <a:graphic>
          <a:graphicData uri="http://schemas.openxmlformats.org/drawingml/2006/table">
            <a:tbl>
              <a:tblPr firstRow="1" bandRow="1">
                <a:effectLst>
                  <a:outerShdw blurRad="50800" dist="76200" dir="2700000" algn="tl" rotWithShape="0">
                    <a:prstClr val="black">
                      <a:alpha val="40000"/>
                    </a:prstClr>
                  </a:outerShdw>
                </a:effectLst>
                <a:tableStyleId>{5C22544A-7EE6-4342-B048-85BDC9FD1C3A}</a:tableStyleId>
              </a:tblPr>
              <a:tblGrid>
                <a:gridCol w="2601310"/>
                <a:gridCol w="2995448"/>
                <a:gridCol w="3547242"/>
              </a:tblGrid>
              <a:tr h="350072">
                <a:tc>
                  <a:txBody>
                    <a:bodyPr/>
                    <a:lstStyle/>
                    <a:p>
                      <a:pPr algn="r"/>
                      <a:r>
                        <a:rPr lang="en-US" sz="1800" b="1" dirty="0" smtClean="0">
                          <a:solidFill>
                            <a:schemeClr val="tx1"/>
                          </a:solidFill>
                        </a:rPr>
                        <a:t>Resources</a:t>
                      </a:r>
                      <a:endParaRPr lang="en-US" sz="1800" b="1" dirty="0">
                        <a:solidFill>
                          <a:schemeClr val="tx1"/>
                        </a:solidFill>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2">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2">
                              <a:lumMod val="20000"/>
                              <a:lumOff val="80000"/>
                            </a:schemeClr>
                          </a:solidFill>
                        </a:rPr>
                        <a:t>Resources</a:t>
                      </a:r>
                      <a:endParaRPr lang="en-US" sz="1800" b="1" dirty="0">
                        <a:solidFill>
                          <a:schemeClr val="tx2">
                            <a:lumMod val="20000"/>
                            <a:lumOff val="80000"/>
                          </a:schemeClr>
                        </a:solidFill>
                      </a:endParaRPr>
                    </a:p>
                  </a:txBody>
                  <a:tcPr marL="82296" marR="82296">
                    <a:lnL w="12700" cap="flat" cmpd="sng" algn="ctr">
                      <a:solidFill>
                        <a:schemeClr val="tx2">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en-US" sz="1800" b="1" dirty="0" smtClean="0">
                          <a:solidFill>
                            <a:schemeClr val="tx1"/>
                          </a:solidFill>
                        </a:rPr>
                        <a:t>Medicare Products</a:t>
                      </a:r>
                      <a:endParaRPr lang="en-US" sz="1800" b="1" dirty="0">
                        <a:solidFill>
                          <a:schemeClr val="tx1"/>
                        </a:solidFill>
                      </a:endParaRP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r>
              <a:tr h="4980298">
                <a:tc>
                  <a:txBody>
                    <a:bodyPr/>
                    <a:lstStyle/>
                    <a:p>
                      <a:pPr marL="0" algn="l" defTabSz="914400" rtl="0" eaLnBrk="1" latinLnBrk="0" hangingPunct="1">
                        <a:buNone/>
                      </a:pPr>
                      <a:r>
                        <a:rPr lang="en-US" sz="1300" b="1" kern="1200" baseline="0" dirty="0" smtClean="0">
                          <a:solidFill>
                            <a:schemeClr val="dk1"/>
                          </a:solidFill>
                          <a:latin typeface="+mn-lt"/>
                          <a:ea typeface="+mn-ea"/>
                          <a:cs typeface="+mn-cs"/>
                        </a:rPr>
                        <a:t>Medicare.gov</a:t>
                      </a:r>
                    </a:p>
                    <a:p>
                      <a:pPr marL="0" lvl="0" algn="l" defTabSz="914400" rtl="0" eaLnBrk="1" latinLnBrk="0" hangingPunct="1">
                        <a:buNone/>
                      </a:pPr>
                      <a:r>
                        <a:rPr lang="en-US" sz="1300" b="0" kern="1200" baseline="0" dirty="0" smtClean="0">
                          <a:solidFill>
                            <a:schemeClr val="dk1"/>
                          </a:solidFill>
                          <a:latin typeface="+mn-lt"/>
                          <a:ea typeface="+mn-ea"/>
                          <a:cs typeface="+mn-cs"/>
                          <a:hlinkClick r:id="rId4"/>
                        </a:rPr>
                        <a:t>Medicare.gov/people-like-me/esrd/dialysis-information.html</a:t>
                      </a:r>
                      <a:endParaRPr lang="en-US" sz="1300" b="0" kern="1200" baseline="0" dirty="0" smtClean="0">
                        <a:solidFill>
                          <a:schemeClr val="dk1"/>
                        </a:solidFill>
                        <a:latin typeface="+mn-lt"/>
                        <a:ea typeface="+mn-ea"/>
                        <a:cs typeface="+mn-cs"/>
                      </a:endParaRPr>
                    </a:p>
                    <a:p>
                      <a:pPr marL="0" lvl="0" algn="l" defTabSz="914400" rtl="0" eaLnBrk="1" latinLnBrk="0" hangingPunct="1">
                        <a:buNone/>
                      </a:pPr>
                      <a:endParaRPr lang="en-US" sz="1300" b="1" kern="1200" baseline="0" dirty="0" smtClean="0">
                        <a:solidFill>
                          <a:schemeClr val="dk1"/>
                        </a:solidFill>
                        <a:latin typeface="+mn-lt"/>
                        <a:ea typeface="+mn-ea"/>
                        <a:cs typeface="+mn-cs"/>
                      </a:endParaRPr>
                    </a:p>
                    <a:p>
                      <a:pPr marL="0" algn="l" defTabSz="914400" rtl="0" eaLnBrk="1" latinLnBrk="0" hangingPunct="1">
                        <a:buNone/>
                      </a:pPr>
                      <a:r>
                        <a:rPr lang="en-US" sz="1300" b="1" kern="1200" baseline="0" dirty="0" smtClean="0">
                          <a:solidFill>
                            <a:schemeClr val="dk1"/>
                          </a:solidFill>
                          <a:latin typeface="+mn-lt"/>
                          <a:ea typeface="+mn-ea"/>
                          <a:cs typeface="+mn-cs"/>
                        </a:rPr>
                        <a:t>Medicare Call Center</a:t>
                      </a:r>
                    </a:p>
                    <a:p>
                      <a:pPr marL="0" algn="l" defTabSz="914400" rtl="0" eaLnBrk="1" latinLnBrk="0" hangingPunct="1">
                        <a:buNone/>
                      </a:pPr>
                      <a:r>
                        <a:rPr lang="en-US" sz="1300" b="0" kern="1200" baseline="0" dirty="0" smtClean="0">
                          <a:solidFill>
                            <a:schemeClr val="dk1"/>
                          </a:solidFill>
                          <a:latin typeface="+mn-lt"/>
                          <a:ea typeface="+mn-ea"/>
                          <a:cs typeface="+mn-cs"/>
                        </a:rPr>
                        <a:t>1-800-MEDICARE</a:t>
                      </a:r>
                    </a:p>
                    <a:p>
                      <a:pPr marL="0" algn="l" defTabSz="914400" rtl="0" eaLnBrk="1" latinLnBrk="0" hangingPunct="1">
                        <a:buNone/>
                      </a:pPr>
                      <a:r>
                        <a:rPr lang="en-US" sz="1300" b="0" kern="1200" baseline="0" dirty="0" smtClean="0">
                          <a:solidFill>
                            <a:schemeClr val="dk1"/>
                          </a:solidFill>
                          <a:latin typeface="+mn-lt"/>
                          <a:ea typeface="+mn-ea"/>
                          <a:cs typeface="+mn-cs"/>
                        </a:rPr>
                        <a:t>(1-800-633-4227)</a:t>
                      </a:r>
                    </a:p>
                    <a:p>
                      <a:pPr marL="0" algn="l" defTabSz="914400" rtl="0" eaLnBrk="1" latinLnBrk="0" hangingPunct="1">
                        <a:buNone/>
                      </a:pPr>
                      <a:r>
                        <a:rPr lang="en-US" sz="1300" b="0" kern="1200" baseline="0" dirty="0" smtClean="0">
                          <a:solidFill>
                            <a:schemeClr val="dk1"/>
                          </a:solidFill>
                          <a:latin typeface="+mn-lt"/>
                          <a:ea typeface="+mn-ea"/>
                          <a:cs typeface="+mn-cs"/>
                        </a:rPr>
                        <a:t>(TTY 1-877-486-2048)</a:t>
                      </a:r>
                    </a:p>
                    <a:p>
                      <a:pPr marL="0" algn="l" defTabSz="914400" rtl="0" eaLnBrk="1" latinLnBrk="0" hangingPunct="1">
                        <a:buNone/>
                      </a:pPr>
                      <a:endParaRPr lang="en-US" sz="1300" b="1" kern="1200" baseline="0" dirty="0" smtClean="0">
                        <a:solidFill>
                          <a:schemeClr val="dk1"/>
                        </a:solidFill>
                        <a:latin typeface="+mn-lt"/>
                        <a:ea typeface="+mn-ea"/>
                        <a:cs typeface="+mn-cs"/>
                      </a:endParaRPr>
                    </a:p>
                    <a:p>
                      <a:pPr marL="0" algn="l" defTabSz="914400" rtl="0" eaLnBrk="1" latinLnBrk="0" hangingPunct="1">
                        <a:buNone/>
                      </a:pPr>
                      <a:r>
                        <a:rPr lang="en-US" sz="1300" b="1" kern="1200" baseline="0" dirty="0" smtClean="0">
                          <a:solidFill>
                            <a:schemeClr val="dk1"/>
                          </a:solidFill>
                          <a:latin typeface="+mn-lt"/>
                          <a:ea typeface="+mn-ea"/>
                          <a:cs typeface="+mn-cs"/>
                        </a:rPr>
                        <a:t>Social Security </a:t>
                      </a:r>
                    </a:p>
                    <a:p>
                      <a:pPr marL="0" algn="l" defTabSz="914400" rtl="0" eaLnBrk="1" latinLnBrk="0" hangingPunct="1">
                        <a:buNone/>
                      </a:pPr>
                      <a:r>
                        <a:rPr lang="en-US" sz="1300" b="0" kern="1200" baseline="0" dirty="0" smtClean="0">
                          <a:solidFill>
                            <a:schemeClr val="dk1"/>
                          </a:solidFill>
                          <a:latin typeface="+mn-lt"/>
                          <a:ea typeface="+mn-ea"/>
                          <a:cs typeface="+mn-cs"/>
                        </a:rPr>
                        <a:t>1-800-772-1213</a:t>
                      </a:r>
                    </a:p>
                    <a:p>
                      <a:pPr marL="0" algn="l" defTabSz="914400" rtl="0" eaLnBrk="1" latinLnBrk="0" hangingPunct="1">
                        <a:buNone/>
                      </a:pPr>
                      <a:r>
                        <a:rPr lang="en-US" sz="1300" b="0" kern="1200" baseline="0" dirty="0" smtClean="0">
                          <a:solidFill>
                            <a:schemeClr val="dk1"/>
                          </a:solidFill>
                          <a:latin typeface="+mn-lt"/>
                          <a:ea typeface="+mn-ea"/>
                          <a:cs typeface="+mn-cs"/>
                        </a:rPr>
                        <a:t>(TTY 1-800-325-0778)</a:t>
                      </a:r>
                    </a:p>
                    <a:p>
                      <a:pPr marL="0" algn="l" defTabSz="914400" rtl="0" eaLnBrk="1" latinLnBrk="0" hangingPunct="1">
                        <a:buNone/>
                      </a:pPr>
                      <a:r>
                        <a:rPr lang="en-US" sz="1300" b="0" u="sng" kern="1200" baseline="0" dirty="0" smtClean="0">
                          <a:solidFill>
                            <a:schemeClr val="dk1"/>
                          </a:solidFill>
                          <a:latin typeface="+mn-lt"/>
                          <a:ea typeface="+mn-ea"/>
                          <a:cs typeface="+mn-cs"/>
                        </a:rPr>
                        <a:t>SSA.gov</a:t>
                      </a:r>
                    </a:p>
                    <a:p>
                      <a:pPr marL="0" algn="l" defTabSz="914400" rtl="0" eaLnBrk="1" latinLnBrk="0" hangingPunct="1">
                        <a:buNone/>
                      </a:pPr>
                      <a:endParaRPr lang="en-US" sz="1300" b="1" kern="1200" baseline="0" dirty="0" smtClean="0">
                        <a:solidFill>
                          <a:schemeClr val="dk1"/>
                        </a:solidFill>
                        <a:latin typeface="+mn-lt"/>
                        <a:ea typeface="+mn-ea"/>
                        <a:cs typeface="+mn-cs"/>
                      </a:endParaRPr>
                    </a:p>
                    <a:p>
                      <a:pPr marL="0" algn="l" defTabSz="914400" rtl="0" eaLnBrk="1" latinLnBrk="0" hangingPunct="1">
                        <a:buNone/>
                      </a:pPr>
                      <a:r>
                        <a:rPr lang="en-US" sz="1300" b="1" kern="1200" baseline="0" dirty="0" smtClean="0">
                          <a:solidFill>
                            <a:schemeClr val="dk1"/>
                          </a:solidFill>
                          <a:latin typeface="+mn-lt"/>
                          <a:ea typeface="+mn-ea"/>
                          <a:cs typeface="+mn-cs"/>
                        </a:rPr>
                        <a:t>Medicare Learning Network ESRD PPS:</a:t>
                      </a:r>
                    </a:p>
                    <a:p>
                      <a:pPr marL="0" lvl="0" algn="l" defTabSz="914400" rtl="0" eaLnBrk="1" latinLnBrk="0" hangingPunct="1">
                        <a:buNone/>
                      </a:pPr>
                      <a:r>
                        <a:rPr lang="en-US" sz="1300" b="0" u="sng" kern="1200" baseline="0" dirty="0" smtClean="0">
                          <a:solidFill>
                            <a:schemeClr val="dk1"/>
                          </a:solidFill>
                          <a:latin typeface="+mn-lt"/>
                          <a:ea typeface="+mn-ea"/>
                          <a:cs typeface="+mn-cs"/>
                        </a:rPr>
                        <a:t>CMS.gov/Outreach-and-Education/Medicare-Learning-Network-MLN/MLNProducts/downloads/End-Stage_Renal_Disease_ Prospective_Payment_System_ICN905143.pdf</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buNone/>
                      </a:pPr>
                      <a:r>
                        <a:rPr lang="en-US" sz="1300" b="1" dirty="0" smtClean="0"/>
                        <a:t>State Health Insurance Assistance Programs (SHIPs)</a:t>
                      </a:r>
                    </a:p>
                    <a:p>
                      <a:pPr>
                        <a:buNone/>
                      </a:pPr>
                      <a:r>
                        <a:rPr lang="en-US" sz="1300" dirty="0" smtClean="0"/>
                        <a:t>For telephone numbers </a:t>
                      </a:r>
                      <a:r>
                        <a:rPr lang="en-US" sz="1300" baseline="0" dirty="0" smtClean="0"/>
                        <a:t>call </a:t>
                      </a:r>
                      <a:r>
                        <a:rPr lang="en-US" sz="1300" dirty="0" smtClean="0"/>
                        <a:t>1-800-MEDICARE (1-800-633-4227)</a:t>
                      </a:r>
                    </a:p>
                    <a:p>
                      <a:pPr>
                        <a:buNone/>
                      </a:pPr>
                      <a:r>
                        <a:rPr lang="en-US" sz="1300" dirty="0" smtClean="0"/>
                        <a:t>1-877-486-2048 (TTY)</a:t>
                      </a:r>
                    </a:p>
                    <a:p>
                      <a:pPr>
                        <a:buNone/>
                      </a:pPr>
                      <a:endParaRPr lang="en-US" sz="1300" dirty="0" smtClean="0"/>
                    </a:p>
                    <a:p>
                      <a:pPr marL="0" algn="l" defTabSz="914400" rtl="0" eaLnBrk="1" latinLnBrk="0" hangingPunct="1">
                        <a:buNone/>
                      </a:pPr>
                      <a:r>
                        <a:rPr lang="en-US" sz="1300" b="1" dirty="0" smtClean="0"/>
                        <a:t>ESRD Networks </a:t>
                      </a:r>
                      <a:r>
                        <a:rPr lang="en-US" sz="1300" b="0" u="sng" kern="1200" dirty="0" smtClean="0">
                          <a:solidFill>
                            <a:schemeClr val="dk1"/>
                          </a:solidFill>
                          <a:latin typeface="+mn-lt"/>
                          <a:ea typeface="+mn-ea"/>
                          <a:cs typeface="+mn-cs"/>
                          <a:hlinkClick r:id="rId5"/>
                        </a:rPr>
                        <a:t>esrdnetworks.org</a:t>
                      </a:r>
                      <a:endParaRPr lang="en-US" sz="1300" b="0" u="sng" kern="1200" dirty="0" smtClean="0">
                        <a:solidFill>
                          <a:schemeClr val="dk1"/>
                        </a:solidFill>
                        <a:latin typeface="+mn-lt"/>
                        <a:ea typeface="+mn-ea"/>
                        <a:cs typeface="+mn-cs"/>
                      </a:endParaRPr>
                    </a:p>
                    <a:p>
                      <a:pPr marL="0" algn="l" defTabSz="914400" rtl="0" eaLnBrk="1" latinLnBrk="0" hangingPunct="1">
                        <a:buNone/>
                      </a:pPr>
                      <a:endParaRPr lang="en-US" sz="1300" b="0" u="sng" kern="1200" dirty="0" smtClean="0">
                        <a:solidFill>
                          <a:schemeClr val="dk1"/>
                        </a:solidFill>
                        <a:latin typeface="+mn-lt"/>
                        <a:ea typeface="+mn-ea"/>
                        <a:cs typeface="+mn-cs"/>
                      </a:endParaRPr>
                    </a:p>
                    <a:p>
                      <a:pPr marL="0" algn="l" defTabSz="914400" rtl="0" eaLnBrk="1" latinLnBrk="0" hangingPunct="1">
                        <a:buNone/>
                      </a:pPr>
                      <a:r>
                        <a:rPr lang="en-US" sz="1300" b="1" u="none" kern="1200" dirty="0" smtClean="0">
                          <a:solidFill>
                            <a:schemeClr val="dk1"/>
                          </a:solidFill>
                          <a:latin typeface="+mn-lt"/>
                          <a:ea typeface="+mn-ea"/>
                          <a:cs typeface="+mn-cs"/>
                        </a:rPr>
                        <a:t>Fistula First </a:t>
                      </a:r>
                      <a:r>
                        <a:rPr lang="en-US" sz="1300" b="0" u="sng" dirty="0" smtClean="0">
                          <a:hlinkClick r:id="rId6"/>
                        </a:rPr>
                        <a:t>esrdncc.org/ffcl/</a:t>
                      </a:r>
                      <a:endParaRPr lang="en-US" sz="1300" b="0" u="sng"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1" dirty="0" smtClean="0"/>
                    </a:p>
                    <a:p>
                      <a:pPr>
                        <a:buNone/>
                      </a:pPr>
                      <a:r>
                        <a:rPr lang="en-US" sz="1300" b="1" dirty="0" smtClean="0"/>
                        <a:t>National Kidney Foundation</a:t>
                      </a:r>
                    </a:p>
                    <a:p>
                      <a:pPr>
                        <a:buNone/>
                      </a:pPr>
                      <a:r>
                        <a:rPr lang="en-US" sz="1300" b="0" dirty="0" smtClean="0">
                          <a:hlinkClick r:id="rId7"/>
                        </a:rPr>
                        <a:t>kidney.org</a:t>
                      </a:r>
                      <a:endParaRPr lang="en-US" sz="1300" b="0" dirty="0" smtClean="0"/>
                    </a:p>
                    <a:p>
                      <a:pPr>
                        <a:buNone/>
                      </a:pPr>
                      <a:endParaRPr lang="en-US" sz="1300" b="1" dirty="0" smtClean="0"/>
                    </a:p>
                    <a:p>
                      <a:pPr>
                        <a:buNone/>
                      </a:pPr>
                      <a:r>
                        <a:rPr lang="en-US" sz="1300" b="1" dirty="0" smtClean="0"/>
                        <a:t>American Kidney Fund</a:t>
                      </a:r>
                    </a:p>
                    <a:p>
                      <a:pPr lvl="0"/>
                      <a:r>
                        <a:rPr lang="en-US" sz="1300" b="0" kern="1200" dirty="0" smtClean="0">
                          <a:solidFill>
                            <a:schemeClr val="dk1"/>
                          </a:solidFill>
                          <a:latin typeface="+mn-lt"/>
                          <a:ea typeface="+mn-ea"/>
                          <a:cs typeface="+mn-cs"/>
                          <a:hlinkClick r:id="rId8"/>
                        </a:rPr>
                        <a:t>akfinc.org</a:t>
                      </a:r>
                      <a:r>
                        <a:rPr lang="en-US" sz="1300" kern="1200" dirty="0" smtClean="0">
                          <a:solidFill>
                            <a:schemeClr val="dk1"/>
                          </a:solidFill>
                          <a:effectLst/>
                          <a:latin typeface="+mn-lt"/>
                          <a:ea typeface="+mn-ea"/>
                          <a:cs typeface="+mn-cs"/>
                          <a:hlinkClick r:id="rId8"/>
                        </a:rPr>
                        <a:t>/</a:t>
                      </a:r>
                      <a:endParaRPr lang="en-US" sz="1300" kern="1200" dirty="0" smtClean="0">
                        <a:solidFill>
                          <a:schemeClr val="dk1"/>
                        </a:solidFill>
                        <a:effectLst/>
                        <a:latin typeface="+mn-lt"/>
                        <a:ea typeface="+mn-ea"/>
                        <a:cs typeface="+mn-cs"/>
                      </a:endParaRPr>
                    </a:p>
                    <a:p>
                      <a:pPr>
                        <a:buNone/>
                      </a:pPr>
                      <a:endParaRPr lang="en-US" sz="1300" b="1" dirty="0" smtClean="0"/>
                    </a:p>
                    <a:p>
                      <a:pPr>
                        <a:buNone/>
                      </a:pPr>
                      <a:r>
                        <a:rPr lang="en-US" sz="1300" b="1" dirty="0" smtClean="0"/>
                        <a:t>United</a:t>
                      </a:r>
                      <a:r>
                        <a:rPr lang="en-US" sz="1300" b="1" baseline="0" dirty="0" smtClean="0"/>
                        <a:t> Network for Organ Sharing</a:t>
                      </a:r>
                    </a:p>
                    <a:p>
                      <a:pPr>
                        <a:buNone/>
                      </a:pPr>
                      <a:r>
                        <a:rPr lang="en-US" sz="1300" b="0" baseline="0" dirty="0" smtClean="0">
                          <a:hlinkClick r:id="rId9"/>
                        </a:rPr>
                        <a:t>unos.org/</a:t>
                      </a:r>
                      <a:endParaRPr lang="en-US" sz="1300" b="0" baseline="0" dirty="0" smtClean="0"/>
                    </a:p>
                    <a:p>
                      <a:pPr>
                        <a:buNone/>
                      </a:pPr>
                      <a:endParaRPr lang="en-US" sz="1300" dirty="0" smtClean="0"/>
                    </a:p>
                    <a:p>
                      <a:pPr>
                        <a:buNone/>
                      </a:pPr>
                      <a:r>
                        <a:rPr lang="en-US" sz="1300" b="1" dirty="0" smtClean="0"/>
                        <a:t>Medical Evidence Form </a:t>
                      </a:r>
                    </a:p>
                    <a:p>
                      <a:pPr>
                        <a:buNone/>
                      </a:pPr>
                      <a:r>
                        <a:rPr lang="en-US" sz="1300" b="1" dirty="0" smtClean="0"/>
                        <a:t>(CMS 2728</a:t>
                      </a:r>
                      <a:r>
                        <a:rPr lang="en-US" sz="1300" b="1" u="none" dirty="0" smtClean="0"/>
                        <a:t>) </a:t>
                      </a:r>
                      <a:r>
                        <a:rPr lang="en-US" sz="1300" b="0" u="sng" dirty="0" smtClean="0"/>
                        <a:t>CMS.gov/Medicare/CMS-Forms/CMS-Forms/downloads/cms2728.pdf</a:t>
                      </a:r>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nSpc>
                          <a:spcPct val="100000"/>
                        </a:lnSpc>
                        <a:spcBef>
                          <a:spcPts val="0"/>
                        </a:spcBef>
                      </a:pPr>
                      <a:r>
                        <a:rPr lang="en-US" sz="1300" b="0" i="0" dirty="0" smtClean="0"/>
                        <a:t>“Medicare Coverage</a:t>
                      </a:r>
                      <a:r>
                        <a:rPr lang="en-US" sz="1300" b="0" i="0" baseline="0" dirty="0" smtClean="0"/>
                        <a:t> of Kidney Dialysis and Kidney Transplant Services,” CMS Product No. 10128</a:t>
                      </a:r>
                      <a:endParaRPr lang="en-US" sz="1300" b="0" i="0" dirty="0" smtClean="0"/>
                    </a:p>
                    <a:p>
                      <a:pPr>
                        <a:lnSpc>
                          <a:spcPct val="100000"/>
                        </a:lnSpc>
                        <a:spcBef>
                          <a:spcPts val="0"/>
                        </a:spcBef>
                      </a:pPr>
                      <a:endParaRPr lang="en-US" sz="1300" b="0" i="0" dirty="0" smtClean="0"/>
                    </a:p>
                    <a:p>
                      <a:pPr>
                        <a:lnSpc>
                          <a:spcPct val="100000"/>
                        </a:lnSpc>
                        <a:spcBef>
                          <a:spcPts val="0"/>
                        </a:spcBef>
                      </a:pPr>
                      <a:r>
                        <a:rPr lang="en-US" sz="1300" b="0" i="0" dirty="0" smtClean="0"/>
                        <a:t>“Medicare for Children With End-Stage Renal Disease,” </a:t>
                      </a:r>
                      <a:r>
                        <a:rPr lang="en-US" sz="1300" b="0" i="0" baseline="0" dirty="0" smtClean="0"/>
                        <a:t>CMS Product No. 11312</a:t>
                      </a:r>
                      <a:endParaRPr lang="en-US" sz="1300" b="0" i="0" dirty="0" smtClean="0"/>
                    </a:p>
                    <a:p>
                      <a:pPr>
                        <a:lnSpc>
                          <a:spcPct val="100000"/>
                        </a:lnSpc>
                        <a:spcBef>
                          <a:spcPts val="0"/>
                        </a:spcBef>
                      </a:pPr>
                      <a:endParaRPr lang="en-US" sz="1300" b="0" i="0" dirty="0" smtClean="0"/>
                    </a:p>
                    <a:p>
                      <a:pPr marL="0" algn="l" defTabSz="914400" rtl="0" eaLnBrk="1" latinLnBrk="0" hangingPunct="1">
                        <a:lnSpc>
                          <a:spcPct val="100000"/>
                        </a:lnSpc>
                        <a:spcBef>
                          <a:spcPts val="0"/>
                        </a:spcBef>
                      </a:pPr>
                      <a:r>
                        <a:rPr lang="en-US" sz="1300" b="0" i="0" dirty="0" smtClean="0"/>
                        <a:t>“Medicare Helps Cover Kidney Disease Education,” </a:t>
                      </a:r>
                      <a:r>
                        <a:rPr lang="en-US" sz="1300" b="0" i="0" kern="1200" baseline="0" dirty="0" smtClean="0">
                          <a:solidFill>
                            <a:schemeClr val="dk1"/>
                          </a:solidFill>
                          <a:latin typeface="+mn-lt"/>
                          <a:ea typeface="+mn-ea"/>
                          <a:cs typeface="+mn-cs"/>
                        </a:rPr>
                        <a:t>CMS Product No. 11456</a:t>
                      </a:r>
                    </a:p>
                    <a:p>
                      <a:pPr marL="0" algn="l" defTabSz="914400" rtl="0" eaLnBrk="1" latinLnBrk="0" hangingPunct="1">
                        <a:lnSpc>
                          <a:spcPct val="100000"/>
                        </a:lnSpc>
                        <a:spcBef>
                          <a:spcPts val="0"/>
                        </a:spcBef>
                      </a:pPr>
                      <a:endParaRPr lang="en-US" sz="1300" b="0" i="0" dirty="0" smtClean="0"/>
                    </a:p>
                    <a:p>
                      <a:pPr marL="0" algn="l" defTabSz="914400" rtl="0" eaLnBrk="1" latinLnBrk="0" hangingPunct="1">
                        <a:lnSpc>
                          <a:spcPct val="100000"/>
                        </a:lnSpc>
                        <a:spcBef>
                          <a:spcPts val="0"/>
                        </a:spcBef>
                      </a:pPr>
                      <a:r>
                        <a:rPr lang="en-US" sz="1300" b="0" i="0" dirty="0" smtClean="0"/>
                        <a:t>“Medicare and Kidney Disease Education Services,” </a:t>
                      </a:r>
                      <a:r>
                        <a:rPr lang="en-US" sz="1300" b="0" i="0" kern="1200" baseline="0" dirty="0" smtClean="0">
                          <a:solidFill>
                            <a:schemeClr val="dk1"/>
                          </a:solidFill>
                          <a:latin typeface="+mn-lt"/>
                          <a:ea typeface="+mn-ea"/>
                          <a:cs typeface="+mn-cs"/>
                        </a:rPr>
                        <a:t>CMS Product No. 11454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0" i="0" kern="1200" baseline="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smtClean="0">
                          <a:solidFill>
                            <a:schemeClr val="tx1"/>
                          </a:solidFill>
                          <a:effectLst/>
                          <a:latin typeface="+mn-lt"/>
                          <a:ea typeface="+mn-ea"/>
                          <a:cs typeface="+mn-cs"/>
                        </a:rPr>
                        <a:t>“Medicare’s Coverage of Dialysis and Kidney Transplant Benefits: Getting Started,” CMS Product No. 11360</a:t>
                      </a:r>
                    </a:p>
                    <a:p>
                      <a:pPr marL="0" algn="l" defTabSz="914400" rtl="0" eaLnBrk="1" latinLnBrk="0" hangingPunct="1">
                        <a:spcBef>
                          <a:spcPts val="0"/>
                        </a:spcBef>
                      </a:pPr>
                      <a:endParaRPr lang="en-US" sz="1300" b="0" i="0" kern="1200" baseline="0" dirty="0" smtClean="0">
                        <a:solidFill>
                          <a:schemeClr val="dk1"/>
                        </a:solidFill>
                        <a:latin typeface="+mn-lt"/>
                        <a:ea typeface="+mn-ea"/>
                        <a:cs typeface="+mn-cs"/>
                      </a:endParaRPr>
                    </a:p>
                    <a:p>
                      <a:pPr>
                        <a:spcBef>
                          <a:spcPts val="0"/>
                        </a:spcBef>
                      </a:pPr>
                      <a:r>
                        <a:rPr lang="en-US" sz="1300" b="1" dirty="0" smtClean="0"/>
                        <a:t>To access these products:</a:t>
                      </a:r>
                    </a:p>
                    <a:p>
                      <a:pPr>
                        <a:spcBef>
                          <a:spcPts val="0"/>
                        </a:spcBef>
                      </a:pPr>
                      <a:endParaRPr lang="en-US" sz="1300" dirty="0" smtClean="0"/>
                    </a:p>
                    <a:p>
                      <a:pPr>
                        <a:spcBef>
                          <a:spcPts val="0"/>
                        </a:spcBef>
                      </a:pPr>
                      <a:r>
                        <a:rPr lang="en-US" sz="1300" b="0" dirty="0" smtClean="0"/>
                        <a:t>View and</a:t>
                      </a:r>
                      <a:r>
                        <a:rPr lang="en-US" sz="1300" b="0" baseline="0" dirty="0" smtClean="0"/>
                        <a:t> order single copies at</a:t>
                      </a:r>
                      <a:r>
                        <a:rPr lang="en-US" sz="1300" b="0" dirty="0" smtClean="0"/>
                        <a:t> </a:t>
                      </a:r>
                    </a:p>
                    <a:p>
                      <a:pPr marL="0" indent="0">
                        <a:spcBef>
                          <a:spcPts val="0"/>
                        </a:spcBef>
                        <a:buFont typeface="Wingdings" pitchFamily="2" charset="2"/>
                        <a:buNone/>
                      </a:pPr>
                      <a:r>
                        <a:rPr lang="en-US" sz="1300" b="0" u="none" kern="1200" dirty="0" smtClean="0">
                          <a:solidFill>
                            <a:schemeClr val="dk1"/>
                          </a:solidFill>
                          <a:latin typeface="+mn-lt"/>
                          <a:ea typeface="+mn-ea"/>
                          <a:cs typeface="+mn-cs"/>
                          <a:hlinkClick r:id="rId10"/>
                        </a:rPr>
                        <a:t>Medicare.gov/p</a:t>
                      </a:r>
                      <a:r>
                        <a:rPr lang="en-US" sz="1300" b="0" kern="1200" dirty="0" smtClean="0">
                          <a:solidFill>
                            <a:schemeClr val="dk1"/>
                          </a:solidFill>
                          <a:latin typeface="+mn-lt"/>
                          <a:ea typeface="+mn-ea"/>
                          <a:cs typeface="+mn-cs"/>
                          <a:hlinkClick r:id="rId10"/>
                        </a:rPr>
                        <a:t>ublications</a:t>
                      </a:r>
                      <a:endParaRPr lang="en-US" sz="1300" b="0" kern="1200" dirty="0" smtClean="0">
                        <a:solidFill>
                          <a:schemeClr val="dk1"/>
                        </a:solidFill>
                        <a:latin typeface="+mn-lt"/>
                        <a:ea typeface="+mn-ea"/>
                        <a:cs typeface="+mn-cs"/>
                      </a:endParaRPr>
                    </a:p>
                    <a:p>
                      <a:pPr>
                        <a:spcBef>
                          <a:spcPts val="0"/>
                        </a:spcBef>
                      </a:pPr>
                      <a:r>
                        <a:rPr lang="en-US" sz="1300" b="0" dirty="0" smtClean="0"/>
                        <a:t>Order multiple copies (partners only)</a:t>
                      </a:r>
                    </a:p>
                    <a:p>
                      <a:pPr marL="0" indent="0">
                        <a:spcBef>
                          <a:spcPts val="0"/>
                        </a:spcBef>
                        <a:buFont typeface="Wingdings" pitchFamily="2" charset="2"/>
                        <a:buNone/>
                      </a:pPr>
                      <a:r>
                        <a:rPr lang="en-US" sz="1300" b="0" dirty="0" smtClean="0"/>
                        <a:t>at </a:t>
                      </a:r>
                      <a:r>
                        <a:rPr lang="en-US" sz="1300" b="0" u="sng" dirty="0" smtClean="0"/>
                        <a:t>productordering.cms.hhs.gov</a:t>
                      </a:r>
                      <a:r>
                        <a:rPr lang="en-US" sz="1300" b="0" dirty="0" smtClean="0"/>
                        <a:t>. You must register</a:t>
                      </a:r>
                      <a:r>
                        <a:rPr lang="en-US" sz="1300" b="0" baseline="0" dirty="0" smtClean="0"/>
                        <a:t> your organization.</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sz="1300" b="1" dirty="0" smtClean="0"/>
                    </a:p>
                  </a:txBody>
                  <a:tcPr marL="82296" marR="8229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43</a:t>
            </a:fld>
            <a:endParaRPr lang="en-US" sz="1200" dirty="0"/>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National Training Program Contact Information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1200" dirty="0" smtClean="0"/>
          </a:p>
          <a:p>
            <a:pPr marL="0" indent="0" algn="ctr">
              <a:buNone/>
            </a:pPr>
            <a:r>
              <a:rPr lang="en-US" dirty="0" smtClean="0"/>
              <a:t>To view all available NTP training materials, or to subscribe to our email list, visit</a:t>
            </a:r>
          </a:p>
          <a:p>
            <a:pPr marL="0" indent="0" algn="ctr">
              <a:buNone/>
            </a:pPr>
            <a:r>
              <a:rPr lang="en-US" dirty="0" smtClean="0">
                <a:hlinkClick r:id="rId3"/>
              </a:rPr>
              <a:t>CMS.gov/Outreach-and-Education/Training/ CMSNationalTrainingProgram/index.html</a:t>
            </a:r>
            <a:endParaRPr lang="en-US" dirty="0" smtClean="0"/>
          </a:p>
          <a:p>
            <a:pPr marL="0" indent="0">
              <a:buNone/>
            </a:pPr>
            <a:endParaRPr lang="en-US" sz="2400" dirty="0" smtClean="0"/>
          </a:p>
          <a:p>
            <a:pPr marL="0" indent="0" algn="ctr">
              <a:buNone/>
            </a:pPr>
            <a:r>
              <a:rPr lang="en-US" dirty="0" smtClean="0"/>
              <a:t>For </a:t>
            </a:r>
            <a:r>
              <a:rPr lang="en-US" dirty="0"/>
              <a:t>questions about training products email </a:t>
            </a:r>
            <a:r>
              <a:rPr lang="en-US" dirty="0" smtClean="0">
                <a:hlinkClick r:id="rId4"/>
              </a:rPr>
              <a:t>training@cms.hhs.gov</a:t>
            </a:r>
            <a:endParaRPr lang="en-US" dirty="0"/>
          </a:p>
          <a:p>
            <a:pPr algn="ctr"/>
            <a:endParaRPr lang="en-US" sz="2800" dirty="0" smtClean="0"/>
          </a:p>
          <a:p>
            <a:pPr marL="0" indent="0">
              <a:buNone/>
            </a:pPr>
            <a:endParaRPr lang="en-US" dirty="0" smtClean="0"/>
          </a:p>
          <a:p>
            <a:endParaRPr lang="en-US" dirty="0"/>
          </a:p>
        </p:txBody>
      </p:sp>
    </p:spTree>
    <p:extLst>
      <p:ext uri="{BB962C8B-B14F-4D97-AF65-F5344CB8AC3E}">
        <p14:creationId xmlns:p14="http://schemas.microsoft.com/office/powerpoint/2010/main" val="338267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noAutofit/>
          </a:bodyPr>
          <a:lstStyle/>
          <a:p>
            <a:r>
              <a:rPr lang="en-US" dirty="0" smtClean="0"/>
              <a:t>Eligibility for Medicare Part A</a:t>
            </a:r>
            <a:br>
              <a:rPr lang="en-US" dirty="0" smtClean="0"/>
            </a:br>
            <a:r>
              <a:rPr lang="en-US" dirty="0" smtClean="0"/>
              <a:t>(Hospital Insurance) Based on ESRD</a:t>
            </a:r>
          </a:p>
        </p:txBody>
      </p:sp>
      <p:sp>
        <p:nvSpPr>
          <p:cNvPr id="346117" name="Rectangle 5"/>
          <p:cNvSpPr>
            <a:spLocks noGrp="1" noChangeArrowheads="1"/>
          </p:cNvSpPr>
          <p:nvPr>
            <p:ph idx="1"/>
          </p:nvPr>
        </p:nvSpPr>
        <p:spPr/>
        <p:txBody>
          <a:bodyPr/>
          <a:lstStyle/>
          <a:p>
            <a:r>
              <a:rPr lang="en-US" dirty="0" smtClean="0"/>
              <a:t>Eligibility requirements</a:t>
            </a:r>
          </a:p>
          <a:p>
            <a:pPr lvl="1"/>
            <a:r>
              <a:rPr lang="en-US" dirty="0" smtClean="0"/>
              <a:t>Any age</a:t>
            </a:r>
          </a:p>
          <a:p>
            <a:pPr lvl="1"/>
            <a:r>
              <a:rPr lang="en-US" dirty="0" smtClean="0"/>
              <a:t>Kidneys no longer function, and </a:t>
            </a:r>
          </a:p>
          <a:p>
            <a:pPr lvl="1"/>
            <a:r>
              <a:rPr lang="en-US" dirty="0" smtClean="0"/>
              <a:t>Must have worked the required amount of time or</a:t>
            </a:r>
          </a:p>
          <a:p>
            <a:pPr lvl="1"/>
            <a:r>
              <a:rPr lang="en-US" dirty="0" smtClean="0"/>
              <a:t>Getting or be eligible for Social Security, Railroad Retirement, or federal retirement benefits or</a:t>
            </a:r>
          </a:p>
          <a:p>
            <a:pPr lvl="2"/>
            <a:r>
              <a:rPr lang="en-US" dirty="0" smtClean="0"/>
              <a:t>An eligible child or </a:t>
            </a:r>
          </a:p>
          <a:p>
            <a:pPr lvl="2"/>
            <a:r>
              <a:rPr lang="en-US" dirty="0" smtClean="0"/>
              <a:t>An eligible spouse (including through same-sex marriage)</a:t>
            </a:r>
          </a:p>
        </p:txBody>
      </p:sp>
      <p:sp>
        <p:nvSpPr>
          <p:cNvPr id="6" name="Rectangle 4"/>
          <p:cNvSpPr>
            <a:spLocks noGrp="1" noChangeArrowheads="1"/>
          </p:cNvSpPr>
          <p:nvPr>
            <p:ph type="dt" sz="half" idx="2"/>
          </p:nvPr>
        </p:nvSpPr>
        <p:spPr/>
        <p:txBody>
          <a:bodyPr/>
          <a:lstStyle/>
          <a:p>
            <a:r>
              <a:rPr lang="en-US" dirty="0" smtClean="0"/>
              <a:t>05/01/2015</a:t>
            </a:r>
            <a:endParaRPr lang="en-US" dirty="0"/>
          </a:p>
        </p:txBody>
      </p:sp>
      <p:sp>
        <p:nvSpPr>
          <p:cNvPr id="8" name="Footer Placeholder 7"/>
          <p:cNvSpPr>
            <a:spLocks noGrp="1"/>
          </p:cNvSpPr>
          <p:nvPr>
            <p:ph type="ftr" sz="quarter" idx="3"/>
          </p:nvPr>
        </p:nvSpPr>
        <p:spPr/>
        <p:txBody>
          <a:bodyPr/>
          <a:lstStyle/>
          <a:p>
            <a:r>
              <a:rPr lang="en-US" dirty="0" smtClean="0"/>
              <a:t>Medicare for People with End-Stage Renal Disease</a:t>
            </a:r>
            <a:endParaRPr lang="en-US" dirty="0"/>
          </a:p>
        </p:txBody>
      </p:sp>
      <p:sp>
        <p:nvSpPr>
          <p:cNvPr id="13317" name="Slide Number Placeholder 6"/>
          <p:cNvSpPr>
            <a:spLocks noGrp="1" noChangeArrowheads="1"/>
          </p:cNvSpPr>
          <p:nvPr>
            <p:ph type="sldNum" sz="quarter" idx="4"/>
          </p:nvPr>
        </p:nvSpPr>
        <p:spPr/>
        <p:txBody>
          <a:bodyPr/>
          <a:lstStyle/>
          <a:p>
            <a:pPr algn="r"/>
            <a:fld id="{AB65F485-342E-4BAD-A2AC-5BFFC76243A5}" type="slidenum">
              <a:rPr lang="en-US" smtClean="0"/>
              <a:pPr algn="r"/>
              <a:t>5</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n-US" dirty="0" smtClean="0">
                <a:cs typeface="Arial" charset="0"/>
              </a:rPr>
              <a:t>Medicare Part B (Medical Insurance) Eligibility</a:t>
            </a:r>
          </a:p>
        </p:txBody>
      </p:sp>
      <p:sp>
        <p:nvSpPr>
          <p:cNvPr id="348163" name="Rectangle 3"/>
          <p:cNvSpPr>
            <a:spLocks noGrp="1" noChangeArrowheads="1"/>
          </p:cNvSpPr>
          <p:nvPr>
            <p:ph idx="1"/>
          </p:nvPr>
        </p:nvSpPr>
        <p:spPr/>
        <p:txBody>
          <a:bodyPr>
            <a:normAutofit fontScale="92500" lnSpcReduction="10000"/>
          </a:bodyPr>
          <a:lstStyle/>
          <a:p>
            <a:pPr>
              <a:defRPr/>
            </a:pPr>
            <a:r>
              <a:rPr lang="en-US" dirty="0" smtClean="0"/>
              <a:t>You can enroll in Part B if entitled to Part A</a:t>
            </a:r>
          </a:p>
          <a:p>
            <a:pPr lvl="1">
              <a:defRPr/>
            </a:pPr>
            <a:r>
              <a:rPr lang="en-US" dirty="0" smtClean="0"/>
              <a:t>You pay the monthly Part B premium</a:t>
            </a:r>
          </a:p>
          <a:p>
            <a:pPr lvl="1">
              <a:defRPr/>
            </a:pPr>
            <a:r>
              <a:rPr lang="en-US" dirty="0" smtClean="0"/>
              <a:t>You may pay a penalty if you delay taking Part B</a:t>
            </a:r>
          </a:p>
          <a:p>
            <a:pPr marL="334963" indent="-334963">
              <a:defRPr/>
            </a:pPr>
            <a:r>
              <a:rPr lang="en-US" dirty="0" smtClean="0"/>
              <a:t>You need both Part A and Part B for complete coverage</a:t>
            </a:r>
          </a:p>
          <a:p>
            <a:pPr>
              <a:defRPr/>
            </a:pPr>
            <a:r>
              <a:rPr lang="en-US" dirty="0" smtClean="0"/>
              <a:t>For more information</a:t>
            </a:r>
          </a:p>
          <a:p>
            <a:pPr lvl="1">
              <a:lnSpc>
                <a:spcPct val="90000"/>
              </a:lnSpc>
              <a:defRPr/>
            </a:pPr>
            <a:r>
              <a:rPr lang="en-US" dirty="0"/>
              <a:t>Call Social Security at </a:t>
            </a:r>
            <a:r>
              <a:rPr lang="en-US" dirty="0" smtClean="0"/>
              <a:t>1-800-772-1213 </a:t>
            </a:r>
          </a:p>
          <a:p>
            <a:pPr lvl="2">
              <a:lnSpc>
                <a:spcPct val="90000"/>
              </a:lnSpc>
              <a:defRPr/>
            </a:pPr>
            <a:r>
              <a:rPr lang="en-US" dirty="0" smtClean="0"/>
              <a:t>TTY </a:t>
            </a:r>
            <a:r>
              <a:rPr lang="en-US" dirty="0"/>
              <a:t>users should call </a:t>
            </a:r>
            <a:r>
              <a:rPr lang="en-US" dirty="0" smtClean="0"/>
              <a:t>1-800-325-0778</a:t>
            </a:r>
            <a:endParaRPr lang="en-US" dirty="0"/>
          </a:p>
          <a:p>
            <a:pPr lvl="1">
              <a:lnSpc>
                <a:spcPct val="90000"/>
              </a:lnSpc>
              <a:defRPr/>
            </a:pPr>
            <a:r>
              <a:rPr lang="en-US" dirty="0"/>
              <a:t>Railroad retirees call </a:t>
            </a:r>
            <a:r>
              <a:rPr lang="en-US" dirty="0" smtClean="0"/>
              <a:t>the Railroad </a:t>
            </a:r>
            <a:r>
              <a:rPr lang="en-US" dirty="0"/>
              <a:t>Retirement Board at </a:t>
            </a:r>
            <a:r>
              <a:rPr lang="en-US" dirty="0" smtClean="0"/>
              <a:t>1-877-772-5772</a:t>
            </a:r>
          </a:p>
          <a:p>
            <a:pPr lvl="2">
              <a:lnSpc>
                <a:spcPct val="90000"/>
              </a:lnSpc>
              <a:defRPr/>
            </a:pPr>
            <a:r>
              <a:rPr lang="en-US" dirty="0" smtClean="0"/>
              <a:t>TTY </a:t>
            </a:r>
            <a:r>
              <a:rPr lang="en-US" dirty="0"/>
              <a:t>users should call </a:t>
            </a:r>
            <a:r>
              <a:rPr lang="en-US" dirty="0" smtClean="0"/>
              <a:t>1-312-751-4701</a:t>
            </a:r>
          </a:p>
          <a:p>
            <a:pPr lvl="1">
              <a:lnSpc>
                <a:spcPct val="90000"/>
              </a:lnSpc>
              <a:defRPr/>
            </a:pPr>
            <a:endParaRPr lang="en-US" dirty="0"/>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8"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9"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6</a:t>
            </a:fld>
            <a:endParaRPr lang="en-US" sz="1200"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cs typeface="Arial" charset="0"/>
              </a:rPr>
              <a:t>Check Your Knowledge–Question 1</a:t>
            </a:r>
            <a:endParaRPr lang="en-US" dirty="0">
              <a:cs typeface="Arial" charset="0"/>
            </a:endParaRPr>
          </a:p>
        </p:txBody>
      </p:sp>
      <p:sp>
        <p:nvSpPr>
          <p:cNvPr id="5" name="Content Placeholder 4"/>
          <p:cNvSpPr>
            <a:spLocks noGrp="1"/>
          </p:cNvSpPr>
          <p:nvPr>
            <p:ph idx="1"/>
          </p:nvPr>
        </p:nvSpPr>
        <p:spPr>
          <a:xfrm>
            <a:off x="286407" y="1445172"/>
            <a:ext cx="4666593" cy="4525963"/>
          </a:xfrm>
        </p:spPr>
        <p:txBody>
          <a:bodyPr>
            <a:normAutofit/>
          </a:bodyPr>
          <a:lstStyle/>
          <a:p>
            <a:pPr marL="0" indent="0" eaLnBrk="0" hangingPunct="0">
              <a:buNone/>
            </a:pPr>
            <a:r>
              <a:rPr lang="en-US" dirty="0" smtClean="0"/>
              <a:t>A diagnosis of ESRD is the only eligibility requirement for </a:t>
            </a:r>
            <a:r>
              <a:rPr lang="en-US" dirty="0"/>
              <a:t>Medicare based on </a:t>
            </a:r>
            <a:r>
              <a:rPr lang="en-US" dirty="0" smtClean="0"/>
              <a:t>ESRD.</a:t>
            </a:r>
            <a:endParaRPr lang="en-US" dirty="0">
              <a:solidFill>
                <a:prstClr val="black"/>
              </a:solidFill>
            </a:endParaRPr>
          </a:p>
          <a:p>
            <a:pPr marL="457200" indent="-457200" eaLnBrk="0" hangingPunct="0">
              <a:buFont typeface="+mj-lt"/>
              <a:buAutoNum type="alphaLcPeriod"/>
            </a:pPr>
            <a:r>
              <a:rPr lang="en-US" dirty="0">
                <a:solidFill>
                  <a:prstClr val="black"/>
                </a:solidFill>
              </a:rPr>
              <a:t>True</a:t>
            </a:r>
          </a:p>
          <a:p>
            <a:pPr marL="457200" indent="-457200" eaLnBrk="0" hangingPunct="0">
              <a:buFont typeface="+mj-lt"/>
              <a:buAutoNum type="alphaLcPeriod"/>
            </a:pPr>
            <a:r>
              <a:rPr lang="en-US" dirty="0">
                <a:solidFill>
                  <a:prstClr val="black"/>
                </a:solidFill>
              </a:rPr>
              <a:t>False</a:t>
            </a:r>
            <a:endParaRPr lang="en-US" sz="2400" dirty="0">
              <a:solidFill>
                <a:prstClr val="black"/>
              </a:solidFill>
            </a:endParaRPr>
          </a:p>
          <a:p>
            <a:pPr marL="0" indent="0">
              <a:buNone/>
            </a:pPr>
            <a:endParaRPr lang="en-US" dirty="0"/>
          </a:p>
        </p:txBody>
      </p:sp>
      <p:sp>
        <p:nvSpPr>
          <p:cNvPr id="3" name="Rounded Rectangle 2" descr="Red rectangle indicating correct answer" title="Red rectangle indicating correct answer"/>
          <p:cNvSpPr/>
          <p:nvPr/>
        </p:nvSpPr>
        <p:spPr>
          <a:xfrm>
            <a:off x="328904" y="4111905"/>
            <a:ext cx="1576096"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solidFill>
                  <a:prstClr val="black"/>
                </a:solidFill>
              </a:rPr>
              <a:t>05/01/2015</a:t>
            </a:r>
            <a:endParaRPr lang="en-US" sz="1200" dirty="0">
              <a:solidFill>
                <a:prstClr val="black"/>
              </a:solidFill>
            </a:endParaRPr>
          </a:p>
        </p:txBody>
      </p:sp>
      <p:sp>
        <p:nvSpPr>
          <p:cNvPr id="12"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solidFill>
                  <a:prstClr val="black"/>
                </a:solidFill>
              </a:rPr>
              <a:t>Medicare for People With End-Stage Renal Disease</a:t>
            </a:r>
            <a:endParaRPr lang="en-US" sz="1200" dirty="0">
              <a:solidFill>
                <a:prstClr val="black"/>
              </a:solidFill>
            </a:endParaRPr>
          </a:p>
        </p:txBody>
      </p:sp>
      <p:sp>
        <p:nvSpPr>
          <p:cNvPr id="13"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solidFill>
                  <a:prstClr val="black"/>
                </a:solidFill>
              </a:rPr>
              <a:pPr algn="r" fontAlgn="base">
                <a:spcBef>
                  <a:spcPct val="0"/>
                </a:spcBef>
                <a:spcAft>
                  <a:spcPct val="0"/>
                </a:spcAft>
                <a:defRPr/>
              </a:pPr>
              <a:t>7</a:t>
            </a:fld>
            <a:endParaRPr lang="en-US" sz="1200" dirty="0">
              <a:solidFill>
                <a:prstClr val="black"/>
              </a:solidFill>
            </a:endParaRPr>
          </a:p>
        </p:txBody>
      </p:sp>
    </p:spTree>
    <p:extLst>
      <p:ext uri="{BB962C8B-B14F-4D97-AF65-F5344CB8AC3E}">
        <p14:creationId xmlns:p14="http://schemas.microsoft.com/office/powerpoint/2010/main" val="2022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Lesson 2—Medicare–Enrollment Based ESRD</a:t>
            </a:r>
            <a:br>
              <a:rPr lang="en-US" dirty="0" smtClean="0"/>
            </a:br>
            <a:endParaRPr lang="en-US" dirty="0"/>
          </a:p>
        </p:txBody>
      </p:sp>
      <p:sp>
        <p:nvSpPr>
          <p:cNvPr id="3" name="Content Placeholder 2"/>
          <p:cNvSpPr>
            <a:spLocks noGrp="1"/>
          </p:cNvSpPr>
          <p:nvPr>
            <p:ph idx="1"/>
          </p:nvPr>
        </p:nvSpPr>
        <p:spPr/>
        <p:txBody>
          <a:bodyPr/>
          <a:lstStyle/>
          <a:p>
            <a:r>
              <a:rPr lang="en-US" dirty="0" smtClean="0"/>
              <a:t>Enrolling in Medicare</a:t>
            </a:r>
          </a:p>
          <a:p>
            <a:r>
              <a:rPr lang="en-US" dirty="0" smtClean="0"/>
              <a:t>Medicare and Group Health Plan Coverage</a:t>
            </a:r>
          </a:p>
          <a:p>
            <a:r>
              <a:rPr lang="en-US" dirty="0" smtClean="0"/>
              <a:t>Enrollment considerations</a:t>
            </a:r>
          </a:p>
          <a:p>
            <a:r>
              <a:rPr lang="en-US" dirty="0" smtClean="0"/>
              <a:t>Rules for ESRD coverage</a:t>
            </a:r>
          </a:p>
          <a:p>
            <a:pPr marL="548640" lvl="1"/>
            <a:r>
              <a:rPr lang="en-US" dirty="0" smtClean="0"/>
              <a:t>When it starts, continues, resumes, and ends</a:t>
            </a:r>
          </a:p>
          <a:p>
            <a:endParaRPr lang="en-US" dirty="0"/>
          </a:p>
        </p:txBody>
      </p:sp>
      <p:sp>
        <p:nvSpPr>
          <p:cNvPr id="9"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10"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8</a:t>
            </a:fld>
            <a:endParaRPr lang="en-US" sz="1200" dirty="0"/>
          </a:p>
        </p:txBody>
      </p:sp>
    </p:spTree>
    <p:extLst>
      <p:ext uri="{BB962C8B-B14F-4D97-AF65-F5344CB8AC3E}">
        <p14:creationId xmlns:p14="http://schemas.microsoft.com/office/powerpoint/2010/main" val="79564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r>
              <a:rPr lang="en-US" dirty="0" smtClean="0"/>
              <a:t>Enrolling in Medicare Part B</a:t>
            </a:r>
          </a:p>
        </p:txBody>
      </p:sp>
      <p:sp>
        <p:nvSpPr>
          <p:cNvPr id="364551" name="Rectangle 7"/>
          <p:cNvSpPr>
            <a:spLocks noGrp="1" noChangeArrowheads="1"/>
          </p:cNvSpPr>
          <p:nvPr>
            <p:ph idx="1"/>
          </p:nvPr>
        </p:nvSpPr>
        <p:spPr>
          <a:xfrm>
            <a:off x="457200" y="1371600"/>
            <a:ext cx="8382000" cy="4754563"/>
          </a:xfrm>
        </p:spPr>
        <p:txBody>
          <a:bodyPr>
            <a:normAutofit/>
          </a:bodyPr>
          <a:lstStyle/>
          <a:p>
            <a:r>
              <a:rPr lang="en-US" dirty="0" smtClean="0"/>
              <a:t>Enrollment </a:t>
            </a:r>
            <a:r>
              <a:rPr lang="en-US" dirty="0"/>
              <a:t>based on ESRD may eliminate your Part B penalty </a:t>
            </a:r>
            <a:r>
              <a:rPr lang="en-US" dirty="0" smtClean="0"/>
              <a:t>if you already had Medicare due to age or disability</a:t>
            </a:r>
          </a:p>
          <a:p>
            <a:pPr lvl="1"/>
            <a:r>
              <a:rPr lang="en-US" dirty="0" smtClean="0"/>
              <a:t>If you didn’t enroll when you were first eligible</a:t>
            </a:r>
          </a:p>
          <a:p>
            <a:r>
              <a:rPr lang="en-US" dirty="0" smtClean="0"/>
              <a:t>If you have Medicare due to ESRD and reach 65</a:t>
            </a:r>
          </a:p>
          <a:p>
            <a:pPr lvl="1"/>
            <a:r>
              <a:rPr lang="en-US" dirty="0" smtClean="0"/>
              <a:t>You have continuous coverage</a:t>
            </a:r>
          </a:p>
          <a:p>
            <a:pPr lvl="1"/>
            <a:r>
              <a:rPr lang="en-US" dirty="0" smtClean="0"/>
              <a:t>Those not enrolled in Part B will be enrolled</a:t>
            </a:r>
          </a:p>
          <a:p>
            <a:pPr lvl="1"/>
            <a:r>
              <a:rPr lang="en-US" dirty="0" smtClean="0"/>
              <a:t>You can decide whether or not to keep it</a:t>
            </a:r>
          </a:p>
        </p:txBody>
      </p:sp>
      <p:sp>
        <p:nvSpPr>
          <p:cNvPr id="7" name="Rectangle 4"/>
          <p:cNvSpPr txBox="1">
            <a:spLocks noChangeArrowheads="1"/>
          </p:cNvSpPr>
          <p:nvPr/>
        </p:nvSpPr>
        <p:spPr>
          <a:xfrm>
            <a:off x="381000" y="6400800"/>
            <a:ext cx="22098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200" dirty="0" smtClean="0"/>
              <a:t>05/01/2015</a:t>
            </a:r>
            <a:endParaRPr lang="en-US" sz="1200" dirty="0"/>
          </a:p>
        </p:txBody>
      </p:sp>
      <p:sp>
        <p:nvSpPr>
          <p:cNvPr id="9" name="Footer Placeholder 5"/>
          <p:cNvSpPr txBox="1">
            <a:spLocks/>
          </p:cNvSpPr>
          <p:nvPr/>
        </p:nvSpPr>
        <p:spPr>
          <a:xfrm>
            <a:off x="2286000" y="6368143"/>
            <a:ext cx="4876800" cy="5334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200" dirty="0" smtClean="0">
                <a:latin typeface="+mj-lt"/>
              </a:rPr>
              <a:t>Medicare for People With End-Stage Renal Disease</a:t>
            </a:r>
            <a:endParaRPr lang="en-US" sz="1200" dirty="0">
              <a:latin typeface="+mj-lt"/>
            </a:endParaRPr>
          </a:p>
        </p:txBody>
      </p:sp>
      <p:sp>
        <p:nvSpPr>
          <p:cNvPr id="11" name="Rectangle 7"/>
          <p:cNvSpPr txBox="1">
            <a:spLocks noChangeArrowheads="1"/>
          </p:cNvSpPr>
          <p:nvPr/>
        </p:nvSpPr>
        <p:spPr bwMode="auto">
          <a:xfrm>
            <a:off x="6705600" y="6320970"/>
            <a:ext cx="2133600" cy="537029"/>
          </a:xfrm>
          <a:prstGeom prst="rect">
            <a:avLst/>
          </a:prstGeom>
          <a:ln>
            <a:miter lim="800000"/>
            <a:headEnd/>
            <a:tailEnd/>
          </a:ln>
        </p:spPr>
        <p:txBody>
          <a:bodyPr wrap="square" numCol="1"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defRPr/>
            </a:pPr>
            <a:fld id="{DBE3BE87-B562-405D-9183-06A14287E0B3}" type="slidenum">
              <a:rPr lang="en-US" sz="1200" smtClean="0"/>
              <a:pPr algn="r" fontAlgn="base">
                <a:spcBef>
                  <a:spcPct val="0"/>
                </a:spcBef>
                <a:spcAft>
                  <a:spcPct val="0"/>
                </a:spcAft>
                <a:defRPr/>
              </a:pPr>
              <a:t>9</a:t>
            </a:fld>
            <a:endParaRPr lang="en-US" sz="1200" dirty="0"/>
          </a:p>
        </p:txBody>
      </p:sp>
    </p:spTree>
    <p:custDataLst>
      <p:tags r:id="rId1"/>
    </p:custData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USESECONDARYMONITOR" val="True"/>
  <p:tag name="ANSWERNOWSTYLE" val="-1"/>
  <p:tag name="RESPCOUNTERFORMAT" val="0"/>
  <p:tag name="NUMRESPONSES" val="1"/>
  <p:tag name="CHARTVALUEFORMAT" val="0%"/>
  <p:tag name="AUTOUPDATEALIASES" val="True"/>
  <p:tag name="RACEANIMATIONSPEED" val="3"/>
  <p:tag name="MAXRESPONDERS" val="5"/>
  <p:tag name="BUBBLEGROUPING" val="3"/>
  <p:tag name="CUSTOMCELLBACKCOLOR1" val="-657956"/>
  <p:tag name="USESCHEMECOLORS" val="True"/>
  <p:tag name="GRIDOPACITY" val="90"/>
  <p:tag name="GRIDPOSITION" val="1"/>
  <p:tag name="CHARTLABELS" val="1"/>
  <p:tag name="INCLUDEPPT" val="True"/>
  <p:tag name="REALTIMEBACKUP" val="False"/>
  <p:tag name="CHARTSCALE" val="True"/>
  <p:tag name="FIBINCLUDEOTHER" val="True"/>
  <p:tag name="PRRESPONSE3" val="8"/>
  <p:tag name="PRRESPONSE7" val="4"/>
  <p:tag name="SHOWFLASHWARNING" val="True"/>
  <p:tag name="SAVECSVWITHSESSION" val="True"/>
  <p:tag name="COUNTDOWNSTYLE" val="-1"/>
  <p:tag name="INPUTSOURCE" val="1"/>
  <p:tag name="AUTOADVANCE" val="False"/>
  <p:tag name="RACEENDPOINTS" val="100"/>
  <p:tag name="TEAMSINLEADERBOARD" val="5"/>
  <p:tag name="DEFAULTNUMTEAMS" val="5"/>
  <p:tag name="CUSTOMCELLBACKCOLOR3" val="-268652"/>
  <p:tag name="DISPLAYDEVICEID" val="True"/>
  <p:tag name="GRIDFONTSIZE" val="12"/>
  <p:tag name="INCLUDENONRESPONDERS" val="False"/>
  <p:tag name="INCORRECTPOINTVALUE" val="0"/>
  <p:tag name="ADVANCEDSETTINGSVIEW" val="True"/>
  <p:tag name="PRRESPONSE1" val="10"/>
  <p:tag name="PRRESPONSE6" val="5"/>
  <p:tag name="ALWAYSOPENPOLL" val="False"/>
  <p:tag name="SHOWBARVISIBLE" val="True"/>
  <p:tag name="ANSWERNOWTEXT" val="Answer Now"/>
  <p:tag name="ALLOWDUPLICATES" val="False"/>
  <p:tag name="ROTATIONINTERVAL" val="2"/>
  <p:tag name="PARTICIPANTSINLEADERBOARD" val="5"/>
  <p:tag name="CUSTOMGRIDBACKCOLOR" val="-722948"/>
  <p:tag name="DISPLAYNAME" val="True"/>
  <p:tag name="GRIDSIZE" val="{Width=800, Height=600}"/>
  <p:tag name="MULTIRESPDIVISOR" val="1"/>
  <p:tag name="ZEROBASED" val="False"/>
  <p:tag name="FIBDISPLAYKEYWORDS" val="True"/>
  <p:tag name="PRRESPONSE8" val="3"/>
  <p:tag name="BULLETTYPE" val="3"/>
  <p:tag name="BACKUPSESSIONS" val="True"/>
  <p:tag name="RACERSMAXDISPLAYED" val="5"/>
  <p:tag name="BUBBLEVALUEFORMAT" val="0.0"/>
  <p:tag name="DISPLAYDEVICENUMBER" val="True"/>
  <p:tag name="CHARTCOLORS" val="0"/>
  <p:tag name="REALTIMEBACKUPPATH" val="(None)"/>
  <p:tag name="PRRESPONSE2" val="9"/>
  <p:tag name="PRRESPONSE10" val="1"/>
  <p:tag name="CSVFORMAT" val="0"/>
  <p:tag name="BACKUPMAINTENANCE" val="7"/>
  <p:tag name="BUBBLENAMEVISIBLE" val="True"/>
  <p:tag name="CUSTOMCELLBACKCOLOR4" val="-8355712"/>
  <p:tag name="RESETCHARTS" val="True"/>
  <p:tag name="FIBDISPLAYRESULTS" val="True"/>
  <p:tag name="PRRESPONSE9" val="2"/>
  <p:tag name="RESPCOUNTERSTYLE" val="-1"/>
  <p:tag name="STDCHART" val="1"/>
  <p:tag name="CUSTOMCELLBACKCOLOR2" val="-13395457"/>
  <p:tag name="ALLOWUSERFEEDBACK" val="True"/>
  <p:tag name="PRRESPONSE4" val="7"/>
  <p:tag name="SKIPREMAININGRACESLIDES" val="True"/>
  <p:tag name="AUTOSIZEGRID" val="True"/>
  <p:tag name="FIBNUMRESULTS" val="5"/>
  <p:tag name="RESPTABLESTYLE" val="-1"/>
  <p:tag name="CUSTOMCELLFORECOLOR" val="-16777216"/>
  <p:tag name="AUTOADJUSTPARTRANGE" val="True"/>
  <p:tag name="COUNTDOWNSECONDS" val="10"/>
  <p:tag name="POLLINGCYCLE" val="2"/>
  <p:tag name="CORRECTPOINTVALUE" val="1"/>
  <p:tag name="BUBBLESIZEVISIBLE" val="True"/>
  <p:tag name="REVIEWONLY" val="False"/>
  <p:tag name="GRIDROTATIONINTERVAL" val="2"/>
  <p:tag name="MMPROD_NEXTUNIQUEID" val="10009"/>
  <p:tag name="PRRESPONSE5" val="6"/>
  <p:tag name="DELIMITERS" val="3.1"/>
  <p:tag name="TPFULLVERSION" val="4.2.4.1012"/>
  <p:tag name="POWERPOINTVERSION" val="14.0"/>
  <p:tag name="TASKPANEKEY" val="60e9166b-b10e-414e-a798-2a2d83eac452"/>
  <p:tag name="EXPANDSHOWBAR" val="True"/>
  <p:tag name="MMPROD_UIDATA" val="&lt;database version=&quot;9.0&quot;&gt;&lt;object type=&quot;1&quot; unique_id=&quot;10001&quot;&gt;&lt;object type=&quot;8&quot; unique_id=&quot;10002&quot;&gt;&lt;/object&gt;&lt;object type=&quot;2&quot; unique_id=&quot;10003&quot;&gt;&lt;object type=&quot;3&quot; unique_id=&quot;10008&quot;&gt;&lt;property id=&quot;20148&quot; value=&quot;5&quot;/&gt;&lt;property id=&quot;20300&quot; value=&quot;Slide 5 - &amp;quot;Eligibility for Medicare Part A (Hospital Insurance) Based on ESRD&amp;quot;&quot;/&gt;&lt;property id=&quot;20307&quot; value=&quot;263&quot;/&gt;&lt;/object&gt;&lt;object type=&quot;3&quot; unique_id=&quot;10015&quot;&gt;&lt;property id=&quot;20148&quot; value=&quot;5&quot;/&gt;&lt;property id=&quot;20300&quot; value=&quot;Slide 11 - &amp;quot;How to Enroll in Part A and Part B&amp;quot;&quot;/&gt;&lt;property id=&quot;20307&quot; value=&quot;270&quot;/&gt;&lt;/object&gt;&lt;object type=&quot;3&quot; unique_id=&quot;10016&quot;&gt;&lt;property id=&quot;20148&quot; value=&quot;5&quot;/&gt;&lt;property id=&quot;20300&quot; value=&quot;Slide 10 - &amp;quot;Delaying Medicare Part B&amp;quot;&quot;/&gt;&lt;property id=&quot;20307&quot; value=&quot;271&quot;/&gt;&lt;/object&gt;&lt;object type=&quot;3&quot; unique_id=&quot;10017&quot;&gt;&lt;property id=&quot;20148&quot; value=&quot;5&quot;/&gt;&lt;property id=&quot;20300&quot; value=&quot;Slide 9 - &amp;quot;Enrolling in Medicare Part B&amp;quot;&quot;/&gt;&lt;property id=&quot;20307&quot; value=&quot;272&quot;/&gt;&lt;/object&gt;&lt;object type=&quot;3&quot; unique_id=&quot;10026&quot;&gt;&lt;property id=&quot;20148&quot; value=&quot;5&quot;/&gt;&lt;property id=&quot;20300&quot; value=&quot;Slide 24 - &amp;quot;Home Dialysis Services  NOT Covered Under Part B&amp;quot;&quot;/&gt;&lt;property id=&quot;20307&quot; value=&quot;281&quot;/&gt;&lt;/object&gt;&lt;object type=&quot;3&quot; unique_id=&quot;10027&quot;&gt;&lt;property id=&quot;20148&quot; value=&quot;5&quot;/&gt;&lt;property id=&quot;20300&quot; value=&quot;Slide 26 - &amp;quot;Part A Transplant Patient Coverage &amp;quot;&quot;/&gt;&lt;property id=&quot;20307&quot; value=&quot;282&quot;/&gt;&lt;/object&gt;&lt;object type=&quot;3&quot; unique_id=&quot;10028&quot;&gt;&lt;property id=&quot;20148&quot; value=&quot;5&quot;/&gt;&lt;property id=&quot;20300&quot; value=&quot;Slide 27 - &amp;quot;Medicare Part B Transplant Patient Coverage&amp;quot;&quot;/&gt;&lt;property id=&quot;20307&quot; value=&quot;283&quot;/&gt;&lt;/object&gt;&lt;object type=&quot;3&quot; unique_id=&quot;10030&quot;&gt;&lt;property id=&quot;20148&quot; value=&quot;5&quot;/&gt;&lt;property id=&quot;20300&quot; value=&quot;Slide 31 - &amp;quot;ESRD and Medicare Advantage (MA) Plans&amp;quot;&quot;/&gt;&lt;property id=&quot;20307&quot; value=&quot;285&quot;/&gt;&lt;/object&gt;&lt;object type=&quot;3&quot; unique_id=&quot;10036&quot;&gt;&lt;property id=&quot;20148&quot; value=&quot;5&quot;/&gt;&lt;property id=&quot;20300&quot; value=&quot;Slide 40 - &amp;quot;    ESRDnetworks.org&amp;quot;&quot;/&gt;&lt;property id=&quot;20307&quot; value=&quot;291&quot;/&gt;&lt;/object&gt;&lt;object type=&quot;3&quot; unique_id=&quot;10037&quot;&gt;&lt;property id=&quot;20148&quot; value=&quot;5&quot;/&gt;&lt;property id=&quot;20300&quot; value=&quot;Slide 41 - &amp;quot;Fistula First  &amp;quot;&quot;/&gt;&lt;property id=&quot;20307&quot; value=&quot;292&quot;/&gt;&lt;/object&gt;&lt;object type=&quot;3&quot; unique_id=&quot;10039&quot;&gt;&lt;property id=&quot;20148&quot; value=&quot;5&quot;/&gt;&lt;property id=&quot;20300&quot; value=&quot;Slide 43 - &amp;quot;ESRD Resource Guide&amp;quot;&quot;/&gt;&lt;property id=&quot;20307&quot; value=&quot;294&quot;/&gt;&lt;/object&gt;&lt;object type=&quot;3&quot; unique_id=&quot;10043&quot;&gt;&lt;property id=&quot;20148&quot; value=&quot;5&quot;/&gt;&lt;property id=&quot;20300&quot; value=&quot;Slide 34 - &amp;quot;ESRD and Medicare  Prescription Drug Coverage&amp;quot;&quot;/&gt;&lt;property id=&quot;20307&quot; value=&quot;298&quot;/&gt;&lt;/object&gt;&lt;object type=&quot;3&quot; unique_id=&quot;10044&quot;&gt;&lt;property id=&quot;20148&quot; value=&quot;5&quot;/&gt;&lt;property id=&quot;20300&quot; value=&quot;Slide 29 - &amp;quot; Lesson 4—Coverage Options for  People With ESRD &amp;quot;&quot;/&gt;&lt;property id=&quot;20307&quot; value=&quot;299&quot;/&gt;&lt;/object&gt;&lt;object type=&quot;3&quot; unique_id=&quot;10045&quot;&gt;&lt;property id=&quot;20148&quot; value=&quot;5&quot;/&gt;&lt;property id=&quot;20300&quot; value=&quot;Slide 32 - &amp;quot;ESRD and Medicare Advantage (MA) Plans  Continued&amp;quot;&quot;/&gt;&lt;property id=&quot;20307&quot; value=&quot;300&quot;/&gt;&lt;/object&gt;&lt;object type=&quot;3&quot; unique_id=&quot;10046&quot;&gt;&lt;property id=&quot;20148&quot; value=&quot;5&quot;/&gt;&lt;property id=&quot;20300&quot; value=&quot;Slide 12 - &amp;quot;Medicare and Group Health Plan (GHP) Coverage (30-Month Coordination Period)&amp;quot;&quot;/&gt;&lt;property id=&quot;20307&quot; value=&quot;301&quot;/&gt;&lt;/object&gt;&lt;object type=&quot;3&quot; unique_id=&quot;10048&quot;&gt;&lt;property id=&quot;20148&quot; value=&quot;5&quot;/&gt;&lt;property id=&quot;20300&quot; value=&quot;Slide 20 - &amp;quot;What Medicare Covers&amp;quot;&quot;/&gt;&lt;property id=&quot;20307&quot; value=&quot;303&quot;/&gt;&lt;/object&gt;&lt;object type=&quot;3&quot; unique_id=&quot;10049&quot;&gt;&lt;property id=&quot;20148&quot; value=&quot;5&quot;/&gt;&lt;property id=&quot;20300&quot; value=&quot;Slide 30 - &amp;quot;ESRD and Medigap Policies &amp;quot;&quot;/&gt;&lt;property id=&quot;20307&quot; value=&quot;304&quot;/&gt;&lt;/object&gt;&lt;object type=&quot;3&quot; unique_id=&quot;10050&quot;&gt;&lt;property id=&quot;20148&quot; value=&quot;5&quot;/&gt;&lt;property id=&quot;20300&quot; value=&quot;Slide 38 - &amp;quot; Lesson 5—Additional  Sources of Information &amp;quot;&quot;/&gt;&lt;property id=&quot;20307&quot; value=&quot;305&quot;/&gt;&lt;/object&gt;&lt;object type=&quot;3&quot; unique_id=&quot;10112&quot;&gt;&lt;property id=&quot;20148&quot; value=&quot;5&quot;/&gt;&lt;property id=&quot;20300&quot; value=&quot;Slide 4 - &amp;quot;ESRD Basics&amp;quot;&quot;/&gt;&lt;property id=&quot;20307&quot; value=&quot;260&quot;/&gt;&lt;/object&gt;&lt;object type=&quot;3&quot; unique_id=&quot;10113&quot;&gt;&lt;property id=&quot;20148&quot; value=&quot;5&quot;/&gt;&lt;property id=&quot;20300&quot; value=&quot;Slide 6 - &amp;quot;Medicare Part B (Medical Insurance) Eligibility&amp;quot;&quot;/&gt;&lt;property id=&quot;20307&quot; value=&quot;264&quot;/&gt;&lt;/object&gt;&lt;object type=&quot;3&quot; unique_id=&quot;10117&quot;&gt;&lt;property id=&quot;20148&quot; value=&quot;5&quot;/&gt;&lt;property id=&quot;20300&quot; value=&quot;Slide 33 - &amp;quot;Special Needs Plans (SNPs)&amp;quot;&quot;/&gt;&lt;property id=&quot;20307&quot; value=&quot;286&quot;/&gt;&lt;/object&gt;&lt;object type=&quot;3&quot; unique_id=&quot;49702&quot;&gt;&lt;property id=&quot;20148&quot; value=&quot;5&quot;/&gt;&lt;property id=&quot;20300&quot; value=&quot;Slide 1 - &amp;quot;2015 National Training Program&amp;quot;&quot;/&gt;&lt;property id=&quot;20307&quot; value=&quot;350&quot;/&gt;&lt;/object&gt;&lt;object type=&quot;3&quot; unique_id=&quot;49703&quot;&gt;&lt;property id=&quot;20148&quot; value=&quot;5&quot;/&gt;&lt;property id=&quot;20300&quot; value=&quot;Slide 2 - &amp;quot; Session Objectives &amp;quot;&quot;/&gt;&lt;property id=&quot;20307&quot; value=&quot;330&quot;/&gt;&lt;/object&gt;&lt;object type=&quot;3&quot; unique_id=&quot;49704&quot;&gt;&lt;property id=&quot;20148&quot; value=&quot;5&quot;/&gt;&lt;property id=&quot;20300&quot; value=&quot;Slide 3 - &amp;quot;Lesson 1—Overview of  Medicare for People With ESRD&amp;quot;&quot;/&gt;&lt;property id=&quot;20307&quot; value=&quot;335&quot;/&gt;&lt;/object&gt;&lt;object type=&quot;3&quot; unique_id=&quot;49706&quot;&gt;&lt;property id=&quot;20148&quot; value=&quot;5&quot;/&gt;&lt;property id=&quot;20300&quot; value=&quot;Slide 8 - &amp;quot; Lesson 2—Medicare–Enrollment Based ESRD &amp;quot;&quot;/&gt;&lt;property id=&quot;20307&quot; value=&quot;337&quot;/&gt;&lt;/object&gt;&lt;object type=&quot;3&quot; unique_id=&quot;49707&quot;&gt;&lt;property id=&quot;20148&quot; value=&quot;5&quot;/&gt;&lt;property id=&quot;20300&quot; value=&quot;Slide 13 - &amp;quot; Enrollment Considerations—   30-Month Coordination Period &amp;quot;&quot;/&gt;&lt;property id=&quot;20307&quot; value=&quot;311&quot;/&gt;&lt;/object&gt;&lt;object type=&quot;3&quot; unique_id=&quot;49712&quot;&gt;&lt;property id=&quot;20148&quot; value=&quot;5&quot;/&gt;&lt;property id=&quot;20300&quot; value=&quot;Slide 19 - &amp;quot;Lesson 3—What Medicare Covers&amp;quot;&quot;/&gt;&lt;property id=&quot;20307&quot; value=&quot;336&quot;/&gt;&lt;/object&gt;&lt;object type=&quot;3&quot; unique_id=&quot;49713&quot;&gt;&lt;property id=&quot;20148&quot; value=&quot;5&quot;/&gt;&lt;property id=&quot;20300&quot; value=&quot;Slide 21 - &amp;quot;Covered Dialysis Services&amp;quot;&quot;/&gt;&lt;property id=&quot;20307&quot; value=&quot;313&quot;/&gt;&lt;/object&gt;&lt;object type=&quot;3&quot; unique_id=&quot;49714&quot;&gt;&lt;property id=&quot;20148&quot; value=&quot;5&quot;/&gt;&lt;property id=&quot;20300&quot; value=&quot;Slide 23 - &amp;quot;Home Dialysis Training&amp;quot;&quot;/&gt;&lt;property id=&quot;20307&quot; value=&quot;312&quot;/&gt;&lt;/object&gt;&lt;object type=&quot;3&quot; unique_id=&quot;49719&quot;&gt;&lt;property id=&quot;20148&quot; value=&quot;5&quot;/&gt;&lt;property id=&quot;20300&quot; value=&quot;Slide 35 - &amp;quot;Medicare and the  Health Insurance Marketplace&amp;quot;&quot;/&gt;&lt;property id=&quot;20307&quot; value=&quot;374&quot;/&gt;&lt;/object&gt;&lt;object type=&quot;3&quot; unique_id=&quot;49720&quot;&gt;&lt;property id=&quot;20148&quot; value=&quot;5&quot;/&gt;&lt;property id=&quot;20300&quot; value=&quot;Slide 36 - &amp;quot;ESRD and State High-Risk Pools&amp;quot;&quot;/&gt;&lt;property id=&quot;20307&quot; value=&quot;383&quot;/&gt;&lt;/object&gt;&lt;object type=&quot;3&quot; unique_id=&quot;49728&quot;&gt;&lt;property id=&quot;20148&quot; value=&quot;5&quot;/&gt;&lt;property id=&quot;20300&quot; value=&quot;Slide 42 - &amp;quot;Key Points to Remember&amp;quot;&quot;/&gt;&lt;property id=&quot;20307&quot; value=&quot;364&quot;/&gt;&lt;/object&gt;&lt;object type=&quot;3&quot; unique_id=&quot;50199&quot;&gt;&lt;property id=&quot;20148&quot; value=&quot;5&quot;/&gt;&lt;property id=&quot;20300&quot; value=&quot;Slide 22 - &amp;quot;Home Dialysis&amp;quot;&quot;/&gt;&lt;property id=&quot;20307&quot; value=&quot;388&quot;/&gt;&lt;/object&gt;&lt;object type=&quot;3&quot; unique_id=&quot;50200&quot;&gt;&lt;property id=&quot;20148&quot; value=&quot;5&quot;/&gt;&lt;property id=&quot;20300&quot; value=&quot;Slide 15 - &amp;quot;When Medicare Coverage Based on ESRD Starts&amp;quot;&quot;/&gt;&lt;property id=&quot;20307&quot; value=&quot;410&quot;/&gt;&lt;/object&gt;&lt;object type=&quot;3&quot; unique_id=&quot;52440&quot;&gt;&lt;property id=&quot;20148&quot; value=&quot;5&quot;/&gt;&lt;property id=&quot;20300&quot; value=&quot;Slide 14 - &amp;quot;Enrollment Considerations— Immunosuppressive Drugs&amp;quot;&quot;/&gt;&lt;property id=&quot;20307&quot; value=&quot;412&quot;/&gt;&lt;/object&gt;&lt;object type=&quot;3&quot; unique_id=&quot;52609&quot;&gt;&lt;property id=&quot;20148&quot; value=&quot;5&quot;/&gt;&lt;property id=&quot;20300&quot; value=&quot;Slide 39 - &amp;quot;Dialysis Facility Compare Star Ratings&amp;quot;&quot;/&gt;&lt;property id=&quot;20307&quot; value=&quot;413&quot;/&gt;&lt;/object&gt;&lt;object type=&quot;3&quot; unique_id=&quot;165091&quot;&gt;&lt;property id=&quot;20148&quot; value=&quot;5&quot;/&gt;&lt;property id=&quot;20300&quot; value=&quot;Slide 7 - &amp;quot;Check Your Knowledge–Question 1&amp;quot;&quot;/&gt;&lt;property id=&quot;20307&quot; value=&quot;414&quot;/&gt;&lt;/object&gt;&lt;object type=&quot;3&quot; unique_id=&quot;178976&quot;&gt;&lt;property id=&quot;20148&quot; value=&quot;5&quot;/&gt;&lt;property id=&quot;20300&quot; value=&quot;Slide 17 - &amp;quot;Check Your Knowledge—Question 2&amp;quot;&quot;/&gt;&lt;property id=&quot;20307&quot; value=&quot;416&quot;/&gt;&lt;/object&gt;&lt;object type=&quot;3&quot; unique_id=&quot;178977&quot;&gt;&lt;property id=&quot;20148&quot; value=&quot;5&quot;/&gt;&lt;property id=&quot;20300&quot; value=&quot;Slide 18 - &amp;quot;Check Your Knowledge—Question 3&amp;quot;&quot;/&gt;&lt;property id=&quot;20307&quot; value=&quot;415&quot;/&gt;&lt;/object&gt;&lt;object type=&quot;3&quot; unique_id=&quot;179198&quot;&gt;&lt;property id=&quot;20148&quot; value=&quot;5&quot;/&gt;&lt;property id=&quot;20300&quot; value=&quot;Slide 28 - &amp;quot;Check Your Knowledge—Question 4&amp;quot;&quot;/&gt;&lt;property id=&quot;20307&quot; value=&quot;417&quot;/&gt;&lt;/object&gt;&lt;object type=&quot;3&quot; unique_id=&quot;179379&quot;&gt;&lt;property id=&quot;20148&quot; value=&quot;5&quot;/&gt;&lt;property id=&quot;20300&quot; value=&quot;Slide 37 - &amp;quot;Check Your Knowledge—Question 5&amp;quot;&quot;/&gt;&lt;property id=&quot;20307&quot; value=&quot;418&quot;/&gt;&lt;/object&gt;&lt;object type=&quot;3&quot; unique_id=&quot;179823&quot;&gt;&lt;property id=&quot;20148&quot; value=&quot;5&quot;/&gt;&lt;property id=&quot;20300&quot; value=&quot;Slide 16 - &amp;quot;When Coverage for ESRD Ends,  Continues, or Resumes&amp;quot;&quot;/&gt;&lt;property id=&quot;20307&quot; value=&quot;419&quot;/&gt;&lt;/object&gt;&lt;object type=&quot;3&quot; unique_id=&quot;195995&quot;&gt;&lt;property id=&quot;20148&quot; value=&quot;5&quot;/&gt;&lt;property id=&quot;20300&quot; value=&quot;Slide 44 - &amp;quot;National Training Program Contact Information&amp;quot;&quot;/&gt;&lt;property id=&quot;20307&quot; value=&quot;420&quot;/&gt;&lt;/object&gt;&lt;object type=&quot;3&quot; unique_id=&quot;196176&quot;&gt;&lt;property id=&quot;20148&quot; value=&quot;5&quot;/&gt;&lt;property id=&quot;20300&quot; value=&quot;Slide 25 - &amp;quot;Ambulance Transportation&amp;quot;&quot;/&gt;&lt;property id=&quot;20307&quot; value=&quot;421&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4"/>
  <p:tag name="TEXTLENGTH" val="258"/>
  <p:tag name="FONTSIZE" val="24"/>
  <p:tag name="BULLETTYPE" val="ppBulletArabicPeriod"/>
  <p:tag name="ANSWERTEXT" val="It is kidney failure that requires a regular course of dialysis or a kidney transplant to maintain life&#10;It is often referred to as ESRD&#10;You do not need to be receiving Social Security disability benefits to qualify for Medicare based on ESRD&#10;All of the abov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5 Text Slide - bulleted list">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2015 Blue Section Header - bulleted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33172</TotalTime>
  <Words>9684</Words>
  <Application>Microsoft Office PowerPoint</Application>
  <PresentationFormat>On-screen Show (4:3)</PresentationFormat>
  <Paragraphs>820</Paragraphs>
  <Slides>44</Slides>
  <Notes>44</Notes>
  <HiddenSlides>0</HiddenSlides>
  <MMClips>0</MMClips>
  <ScaleCrop>false</ScaleCrop>
  <HeadingPairs>
    <vt:vector size="4" baseType="variant">
      <vt:variant>
        <vt:lpstr>Theme</vt:lpstr>
      </vt:variant>
      <vt:variant>
        <vt:i4>4</vt:i4>
      </vt:variant>
      <vt:variant>
        <vt:lpstr>Slide Titles</vt:lpstr>
      </vt:variant>
      <vt:variant>
        <vt:i4>44</vt:i4>
      </vt:variant>
    </vt:vector>
  </HeadingPairs>
  <TitlesOfParts>
    <vt:vector size="48" baseType="lpstr">
      <vt:lpstr>Office Theme</vt:lpstr>
      <vt:lpstr>2015 Text Slide - bulleted list</vt:lpstr>
      <vt:lpstr>2015 Blue Section Header - bulleted list</vt:lpstr>
      <vt:lpstr>1_2015 Blue Section Header - bulleted list</vt:lpstr>
      <vt:lpstr>2015 National Training Program</vt:lpstr>
      <vt:lpstr> Session Objectives </vt:lpstr>
      <vt:lpstr>Lesson 1—Overview of  Medicare for People With ESRD</vt:lpstr>
      <vt:lpstr>ESRD Basics</vt:lpstr>
      <vt:lpstr>Eligibility for Medicare Part A (Hospital Insurance) Based on ESRD</vt:lpstr>
      <vt:lpstr>Medicare Part B (Medical Insurance) Eligibility</vt:lpstr>
      <vt:lpstr>Check Your Knowledge–Question 1</vt:lpstr>
      <vt:lpstr> Lesson 2—Medicare–Enrollment Based ESRD </vt:lpstr>
      <vt:lpstr>Enrolling in Medicare Part B</vt:lpstr>
      <vt:lpstr>Delaying Medicare Part B</vt:lpstr>
      <vt:lpstr>How to Enroll in Part A and Part B</vt:lpstr>
      <vt:lpstr>Medicare and Group Health Plan (GHP) Coverage (30-Month Coordination Period)</vt:lpstr>
      <vt:lpstr> Enrollment Considerations—   30-Month Coordination Period </vt:lpstr>
      <vt:lpstr>Enrollment Considerations— Immunosuppressive Drugs</vt:lpstr>
      <vt:lpstr>When Medicare Coverage Based on ESRD Starts</vt:lpstr>
      <vt:lpstr>When Coverage for ESRD Ends,  Continues, or Resumes</vt:lpstr>
      <vt:lpstr>Check Your Knowledge—Question 2</vt:lpstr>
      <vt:lpstr>Check Your Knowledge—Question 3</vt:lpstr>
      <vt:lpstr>Lesson 3—What Medicare Covers</vt:lpstr>
      <vt:lpstr>What Medicare Covers</vt:lpstr>
      <vt:lpstr>Covered Dialysis Services</vt:lpstr>
      <vt:lpstr>Home Dialysis</vt:lpstr>
      <vt:lpstr>Home Dialysis Training</vt:lpstr>
      <vt:lpstr>Home Dialysis Services  NOT Covered Under Part B</vt:lpstr>
      <vt:lpstr>Ambulance Transportation</vt:lpstr>
      <vt:lpstr>Part A Transplant Patient Coverage </vt:lpstr>
      <vt:lpstr>Medicare Part B Transplant Patient Coverage</vt:lpstr>
      <vt:lpstr>Check Your Knowledge—Question 4</vt:lpstr>
      <vt:lpstr> Lesson 4—Coverage Options for  People With ESRD </vt:lpstr>
      <vt:lpstr>ESRD and Medigap Policies </vt:lpstr>
      <vt:lpstr>ESRD and Medicare Advantage (MA) Plans</vt:lpstr>
      <vt:lpstr>ESRD and Medicare Advantage (MA) Plans  Continued</vt:lpstr>
      <vt:lpstr>Special Needs Plans (SNPs)</vt:lpstr>
      <vt:lpstr>ESRD and Medicare  Prescription Drug Coverage</vt:lpstr>
      <vt:lpstr>Medicare and the  Health Insurance Marketplace</vt:lpstr>
      <vt:lpstr>ESRD and State High-Risk Pools</vt:lpstr>
      <vt:lpstr>Check Your Knowledge—Question 5</vt:lpstr>
      <vt:lpstr> Lesson 5—Additional  Sources of Information </vt:lpstr>
      <vt:lpstr>Dialysis Facility Compare Star Ratings</vt:lpstr>
      <vt:lpstr>    ESRDnetworks.org</vt:lpstr>
      <vt:lpstr>Fistula First  </vt:lpstr>
      <vt:lpstr>Key Points to Remember</vt:lpstr>
      <vt:lpstr>ESRD Resource Guide</vt:lpstr>
      <vt:lpstr>National Training Program Contact Information</vt:lpstr>
    </vt:vector>
  </TitlesOfParts>
  <Company>CMS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CMS</dc:creator>
  <cp:lastModifiedBy>Kevin Knauss</cp:lastModifiedBy>
  <cp:revision>1509</cp:revision>
  <cp:lastPrinted>2015-02-25T20:19:01Z</cp:lastPrinted>
  <dcterms:created xsi:type="dcterms:W3CDTF">2012-01-13T14:37:25Z</dcterms:created>
  <dcterms:modified xsi:type="dcterms:W3CDTF">2015-09-30T14:27:03Z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